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sldIdLst>
    <p:sldId id="256" r:id="rId2"/>
    <p:sldId id="257" r:id="rId3"/>
    <p:sldId id="265" r:id="rId4"/>
    <p:sldId id="258" r:id="rId5"/>
    <p:sldId id="263" r:id="rId6"/>
    <p:sldId id="271" r:id="rId7"/>
    <p:sldId id="273" r:id="rId8"/>
    <p:sldId id="268" r:id="rId9"/>
    <p:sldId id="264" r:id="rId10"/>
    <p:sldId id="266" r:id="rId11"/>
    <p:sldId id="267" r:id="rId12"/>
  </p:sldIdLst>
  <p:sldSz cx="9144000" cy="5143500" type="screen16x9"/>
  <p:notesSz cx="9144000" cy="51435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94654"/>
  </p:normalViewPr>
  <p:slideViewPr>
    <p:cSldViewPr>
      <p:cViewPr varScale="1">
        <p:scale>
          <a:sx n="145" d="100"/>
          <a:sy n="145" d="100"/>
        </p:scale>
        <p:origin x="440" y="1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6EE160-B19A-4589-A41D-269317BE9EAB}"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8600CFA7-EB00-47FE-AC22-186231E3E346}">
      <dgm:prSet/>
      <dgm:spPr/>
      <dgm:t>
        <a:bodyPr/>
        <a:lstStyle/>
        <a:p>
          <a:r>
            <a:rPr lang="en-US" b="1" dirty="0"/>
            <a:t>MARKETING OBJECTIVE: </a:t>
          </a:r>
          <a:r>
            <a:rPr lang="en-US" dirty="0"/>
            <a:t>To convert a minimum of 150 people who viewed the ad during February 11, 2019 to February 15,2019 by gauging the people who landed on the website and downloaded the eBook </a:t>
          </a:r>
        </a:p>
      </dgm:t>
    </dgm:pt>
    <dgm:pt modelId="{E6ECAD6C-0498-4EF5-AC58-FF59A636DA43}" type="parTrans" cxnId="{80EE2AFF-4755-4E8E-8DF4-816A15B11CB6}">
      <dgm:prSet/>
      <dgm:spPr/>
      <dgm:t>
        <a:bodyPr/>
        <a:lstStyle/>
        <a:p>
          <a:endParaRPr lang="en-US"/>
        </a:p>
      </dgm:t>
    </dgm:pt>
    <dgm:pt modelId="{9098B766-762D-4B0A-BC96-D0B34254B21C}" type="sibTrans" cxnId="{80EE2AFF-4755-4E8E-8DF4-816A15B11CB6}">
      <dgm:prSet/>
      <dgm:spPr/>
      <dgm:t>
        <a:bodyPr/>
        <a:lstStyle/>
        <a:p>
          <a:endParaRPr lang="en-US"/>
        </a:p>
      </dgm:t>
    </dgm:pt>
    <dgm:pt modelId="{47DC1FAA-AB53-4444-8ECD-E5B6741559C3}">
      <dgm:prSet/>
      <dgm:spPr/>
      <dgm:t>
        <a:bodyPr/>
        <a:lstStyle/>
        <a:p>
          <a:r>
            <a:rPr lang="en-US" b="1" dirty="0"/>
            <a:t>PRIMARY KPI: </a:t>
          </a:r>
          <a:r>
            <a:rPr lang="en-US" dirty="0"/>
            <a:t>Number of  people downloading the free eBook during the ad campaign.</a:t>
          </a:r>
        </a:p>
      </dgm:t>
    </dgm:pt>
    <dgm:pt modelId="{2C4395B6-103F-4F0C-9F43-2EEFB810A843}" type="parTrans" cxnId="{80439DDC-ECDA-4C9F-93BE-DC272D2E1312}">
      <dgm:prSet/>
      <dgm:spPr/>
      <dgm:t>
        <a:bodyPr/>
        <a:lstStyle/>
        <a:p>
          <a:endParaRPr lang="en-US"/>
        </a:p>
      </dgm:t>
    </dgm:pt>
    <dgm:pt modelId="{96D19E18-83D4-4BC1-86C6-4055E0EAD50E}" type="sibTrans" cxnId="{80439DDC-ECDA-4C9F-93BE-DC272D2E1312}">
      <dgm:prSet/>
      <dgm:spPr/>
      <dgm:t>
        <a:bodyPr/>
        <a:lstStyle/>
        <a:p>
          <a:endParaRPr lang="en-US"/>
        </a:p>
      </dgm:t>
    </dgm:pt>
    <dgm:pt modelId="{CAFEE01B-7609-4BE2-8C50-CB9F5B453E9D}" type="pres">
      <dgm:prSet presAssocID="{5C6EE160-B19A-4589-A41D-269317BE9EAB}" presName="root" presStyleCnt="0">
        <dgm:presLayoutVars>
          <dgm:dir/>
          <dgm:resizeHandles val="exact"/>
        </dgm:presLayoutVars>
      </dgm:prSet>
      <dgm:spPr/>
    </dgm:pt>
    <dgm:pt modelId="{86CB5EE8-988B-4160-8F61-F69FAE333980}" type="pres">
      <dgm:prSet presAssocID="{8600CFA7-EB00-47FE-AC22-186231E3E346}" presName="compNode" presStyleCnt="0"/>
      <dgm:spPr/>
    </dgm:pt>
    <dgm:pt modelId="{FE6DE475-8701-4C33-AF2D-2F1E25952A26}" type="pres">
      <dgm:prSet presAssocID="{8600CFA7-EB00-47FE-AC22-186231E3E346}" presName="iconBgRect" presStyleLbl="bgShp" presStyleIdx="0" presStyleCnt="2"/>
      <dgm:spPr/>
    </dgm:pt>
    <dgm:pt modelId="{99B98B2F-CBDF-482B-97F5-B499CCC859AF}" type="pres">
      <dgm:prSet presAssocID="{8600CFA7-EB00-47FE-AC22-186231E3E34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951ED360-E941-4946-9824-F91BDA9052F5}" type="pres">
      <dgm:prSet presAssocID="{8600CFA7-EB00-47FE-AC22-186231E3E346}" presName="spaceRect" presStyleCnt="0"/>
      <dgm:spPr/>
    </dgm:pt>
    <dgm:pt modelId="{05E45E90-C73F-4047-B99A-A542370B0025}" type="pres">
      <dgm:prSet presAssocID="{8600CFA7-EB00-47FE-AC22-186231E3E346}" presName="textRect" presStyleLbl="revTx" presStyleIdx="0" presStyleCnt="2" custScaleX="219016">
        <dgm:presLayoutVars>
          <dgm:chMax val="1"/>
          <dgm:chPref val="1"/>
        </dgm:presLayoutVars>
      </dgm:prSet>
      <dgm:spPr/>
    </dgm:pt>
    <dgm:pt modelId="{EA1B8829-6A42-4903-9C53-7EABB18E517B}" type="pres">
      <dgm:prSet presAssocID="{9098B766-762D-4B0A-BC96-D0B34254B21C}" presName="sibTrans" presStyleCnt="0"/>
      <dgm:spPr/>
    </dgm:pt>
    <dgm:pt modelId="{43AFF345-FE06-420F-83F5-231B420F626D}" type="pres">
      <dgm:prSet presAssocID="{47DC1FAA-AB53-4444-8ECD-E5B6741559C3}" presName="compNode" presStyleCnt="0"/>
      <dgm:spPr/>
    </dgm:pt>
    <dgm:pt modelId="{F37D9B17-1534-4684-A8C8-51FC086A1817}" type="pres">
      <dgm:prSet presAssocID="{47DC1FAA-AB53-4444-8ECD-E5B6741559C3}" presName="iconBgRect" presStyleLbl="bgShp" presStyleIdx="1" presStyleCnt="2"/>
      <dgm:spPr/>
    </dgm:pt>
    <dgm:pt modelId="{19BC85E5-3284-4B8C-8DB1-836ED32BCD73}" type="pres">
      <dgm:prSet presAssocID="{47DC1FAA-AB53-4444-8ECD-E5B6741559C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D9DED31A-549B-487E-8F1A-8E92EBED20A8}" type="pres">
      <dgm:prSet presAssocID="{47DC1FAA-AB53-4444-8ECD-E5B6741559C3}" presName="spaceRect" presStyleCnt="0"/>
      <dgm:spPr/>
    </dgm:pt>
    <dgm:pt modelId="{1AA4B419-EEFB-4138-A598-970EA94F7F0D}" type="pres">
      <dgm:prSet presAssocID="{47DC1FAA-AB53-4444-8ECD-E5B6741559C3}" presName="textRect" presStyleLbl="revTx" presStyleIdx="1" presStyleCnt="2">
        <dgm:presLayoutVars>
          <dgm:chMax val="1"/>
          <dgm:chPref val="1"/>
        </dgm:presLayoutVars>
      </dgm:prSet>
      <dgm:spPr/>
    </dgm:pt>
  </dgm:ptLst>
  <dgm:cxnLst>
    <dgm:cxn modelId="{5837427A-9DEB-46D3-9BE2-58720A4B7C4E}" type="presOf" srcId="{5C6EE160-B19A-4589-A41D-269317BE9EAB}" destId="{CAFEE01B-7609-4BE2-8C50-CB9F5B453E9D}" srcOrd="0" destOrd="0" presId="urn:microsoft.com/office/officeart/2018/5/layout/IconCircleLabelList"/>
    <dgm:cxn modelId="{46C0C47D-1535-4BBB-BE1E-48881F5FE45F}" type="presOf" srcId="{8600CFA7-EB00-47FE-AC22-186231E3E346}" destId="{05E45E90-C73F-4047-B99A-A542370B0025}" srcOrd="0" destOrd="0" presId="urn:microsoft.com/office/officeart/2018/5/layout/IconCircleLabelList"/>
    <dgm:cxn modelId="{80439DDC-ECDA-4C9F-93BE-DC272D2E1312}" srcId="{5C6EE160-B19A-4589-A41D-269317BE9EAB}" destId="{47DC1FAA-AB53-4444-8ECD-E5B6741559C3}" srcOrd="1" destOrd="0" parTransId="{2C4395B6-103F-4F0C-9F43-2EEFB810A843}" sibTransId="{96D19E18-83D4-4BC1-86C6-4055E0EAD50E}"/>
    <dgm:cxn modelId="{606CEFF3-741C-4FF4-AD85-AA29F27705D7}" type="presOf" srcId="{47DC1FAA-AB53-4444-8ECD-E5B6741559C3}" destId="{1AA4B419-EEFB-4138-A598-970EA94F7F0D}" srcOrd="0" destOrd="0" presId="urn:microsoft.com/office/officeart/2018/5/layout/IconCircleLabelList"/>
    <dgm:cxn modelId="{80EE2AFF-4755-4E8E-8DF4-816A15B11CB6}" srcId="{5C6EE160-B19A-4589-A41D-269317BE9EAB}" destId="{8600CFA7-EB00-47FE-AC22-186231E3E346}" srcOrd="0" destOrd="0" parTransId="{E6ECAD6C-0498-4EF5-AC58-FF59A636DA43}" sibTransId="{9098B766-762D-4B0A-BC96-D0B34254B21C}"/>
    <dgm:cxn modelId="{CDD0D60C-D419-45E0-BF7C-3AF9BA46E943}" type="presParOf" srcId="{CAFEE01B-7609-4BE2-8C50-CB9F5B453E9D}" destId="{86CB5EE8-988B-4160-8F61-F69FAE333980}" srcOrd="0" destOrd="0" presId="urn:microsoft.com/office/officeart/2018/5/layout/IconCircleLabelList"/>
    <dgm:cxn modelId="{3DAE80DB-9DDC-4515-9B49-B2B98690EEC1}" type="presParOf" srcId="{86CB5EE8-988B-4160-8F61-F69FAE333980}" destId="{FE6DE475-8701-4C33-AF2D-2F1E25952A26}" srcOrd="0" destOrd="0" presId="urn:microsoft.com/office/officeart/2018/5/layout/IconCircleLabelList"/>
    <dgm:cxn modelId="{D77DD382-16B2-4FE4-8C0E-E6561532E8E8}" type="presParOf" srcId="{86CB5EE8-988B-4160-8F61-F69FAE333980}" destId="{99B98B2F-CBDF-482B-97F5-B499CCC859AF}" srcOrd="1" destOrd="0" presId="urn:microsoft.com/office/officeart/2018/5/layout/IconCircleLabelList"/>
    <dgm:cxn modelId="{18285BB8-ACC1-4B3C-962F-DABAFD257B93}" type="presParOf" srcId="{86CB5EE8-988B-4160-8F61-F69FAE333980}" destId="{951ED360-E941-4946-9824-F91BDA9052F5}" srcOrd="2" destOrd="0" presId="urn:microsoft.com/office/officeart/2018/5/layout/IconCircleLabelList"/>
    <dgm:cxn modelId="{DB87E18A-7937-4E99-BE6E-4A6127B0D7E6}" type="presParOf" srcId="{86CB5EE8-988B-4160-8F61-F69FAE333980}" destId="{05E45E90-C73F-4047-B99A-A542370B0025}" srcOrd="3" destOrd="0" presId="urn:microsoft.com/office/officeart/2018/5/layout/IconCircleLabelList"/>
    <dgm:cxn modelId="{4CD0DA79-A4E5-43E5-AEF0-E20FCCFEF555}" type="presParOf" srcId="{CAFEE01B-7609-4BE2-8C50-CB9F5B453E9D}" destId="{EA1B8829-6A42-4903-9C53-7EABB18E517B}" srcOrd="1" destOrd="0" presId="urn:microsoft.com/office/officeart/2018/5/layout/IconCircleLabelList"/>
    <dgm:cxn modelId="{2AF03D5A-DA4C-4BBA-9D8A-B7CCABB1D81F}" type="presParOf" srcId="{CAFEE01B-7609-4BE2-8C50-CB9F5B453E9D}" destId="{43AFF345-FE06-420F-83F5-231B420F626D}" srcOrd="2" destOrd="0" presId="urn:microsoft.com/office/officeart/2018/5/layout/IconCircleLabelList"/>
    <dgm:cxn modelId="{784DC05E-7441-41C0-AC5B-220FBA280113}" type="presParOf" srcId="{43AFF345-FE06-420F-83F5-231B420F626D}" destId="{F37D9B17-1534-4684-A8C8-51FC086A1817}" srcOrd="0" destOrd="0" presId="urn:microsoft.com/office/officeart/2018/5/layout/IconCircleLabelList"/>
    <dgm:cxn modelId="{256BF617-5E10-4EB8-897E-7FBA88DF5BB9}" type="presParOf" srcId="{43AFF345-FE06-420F-83F5-231B420F626D}" destId="{19BC85E5-3284-4B8C-8DB1-836ED32BCD73}" srcOrd="1" destOrd="0" presId="urn:microsoft.com/office/officeart/2018/5/layout/IconCircleLabelList"/>
    <dgm:cxn modelId="{617CA46B-6370-4B88-ABA9-F8B295286F0A}" type="presParOf" srcId="{43AFF345-FE06-420F-83F5-231B420F626D}" destId="{D9DED31A-549B-487E-8F1A-8E92EBED20A8}" srcOrd="2" destOrd="0" presId="urn:microsoft.com/office/officeart/2018/5/layout/IconCircleLabelList"/>
    <dgm:cxn modelId="{D5D98EFB-D2B1-4D8B-8D23-DDE88C5C2D84}" type="presParOf" srcId="{43AFF345-FE06-420F-83F5-231B420F626D}" destId="{1AA4B419-EEFB-4138-A598-970EA94F7F0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6DE475-8701-4C33-AF2D-2F1E25952A26}">
      <dsp:nvSpPr>
        <dsp:cNvPr id="0" name=""/>
        <dsp:cNvSpPr/>
      </dsp:nvSpPr>
      <dsp:spPr>
        <a:xfrm>
          <a:off x="1693921" y="31684"/>
          <a:ext cx="1303875" cy="130387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9B98B2F-CBDF-482B-97F5-B499CCC859AF}">
      <dsp:nvSpPr>
        <dsp:cNvPr id="0" name=""/>
        <dsp:cNvSpPr/>
      </dsp:nvSpPr>
      <dsp:spPr>
        <a:xfrm>
          <a:off x="1971796" y="309560"/>
          <a:ext cx="748125" cy="748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5E45E90-C73F-4047-B99A-A542370B0025}">
      <dsp:nvSpPr>
        <dsp:cNvPr id="0" name=""/>
        <dsp:cNvSpPr/>
      </dsp:nvSpPr>
      <dsp:spPr>
        <a:xfrm>
          <a:off x="5125" y="1741685"/>
          <a:ext cx="468146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kern="1200" dirty="0"/>
            <a:t>MARKETING OBJECTIVE: </a:t>
          </a:r>
          <a:r>
            <a:rPr lang="en-US" sz="1200" kern="1200" dirty="0"/>
            <a:t>To convert a minimum of 150 people who viewed the ad during February 11, 2019 to February 15,2019 by gauging the people who landed on the website and downloaded the eBook </a:t>
          </a:r>
        </a:p>
      </dsp:txBody>
      <dsp:txXfrm>
        <a:off x="5125" y="1741685"/>
        <a:ext cx="4681467" cy="720000"/>
      </dsp:txXfrm>
    </dsp:sp>
    <dsp:sp modelId="{F37D9B17-1534-4684-A8C8-51FC086A1817}">
      <dsp:nvSpPr>
        <dsp:cNvPr id="0" name=""/>
        <dsp:cNvSpPr/>
      </dsp:nvSpPr>
      <dsp:spPr>
        <a:xfrm>
          <a:off x="5477467" y="31684"/>
          <a:ext cx="1303875" cy="130387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9BC85E5-3284-4B8C-8DB1-836ED32BCD73}">
      <dsp:nvSpPr>
        <dsp:cNvPr id="0" name=""/>
        <dsp:cNvSpPr/>
      </dsp:nvSpPr>
      <dsp:spPr>
        <a:xfrm>
          <a:off x="5755342" y="309560"/>
          <a:ext cx="748125" cy="74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AA4B419-EEFB-4138-A598-970EA94F7F0D}">
      <dsp:nvSpPr>
        <dsp:cNvPr id="0" name=""/>
        <dsp:cNvSpPr/>
      </dsp:nvSpPr>
      <dsp:spPr>
        <a:xfrm>
          <a:off x="5060655" y="1741685"/>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kern="1200" dirty="0"/>
            <a:t>PRIMARY KPI: </a:t>
          </a:r>
          <a:r>
            <a:rPr lang="en-US" sz="1200" kern="1200" dirty="0"/>
            <a:t>Number of  people downloading the free eBook during the ad campaign.</a:t>
          </a:r>
        </a:p>
      </dsp:txBody>
      <dsp:txXfrm>
        <a:off x="5060655" y="1741685"/>
        <a:ext cx="2137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2648403"/>
            <a:ext cx="6477804" cy="733216"/>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2/5/19</a:t>
            </a:fld>
            <a:endParaRPr lang="en-US"/>
          </a:p>
        </p:txBody>
      </p:sp>
      <p:sp>
        <p:nvSpPr>
          <p:cNvPr id="5" name="Footer Placeholder 4"/>
          <p:cNvSpPr>
            <a:spLocks noGrp="1"/>
          </p:cNvSpPr>
          <p:nvPr>
            <p:ph type="ftr" sz="quarter" idx="11"/>
          </p:nvPr>
        </p:nvSpPr>
        <p:spPr>
          <a:xfrm>
            <a:off x="1812376" y="246981"/>
            <a:ext cx="3730436" cy="231901"/>
          </a:xfrm>
        </p:spPr>
        <p:txBody>
          <a:bodyPr/>
          <a:lstStyle/>
          <a:p>
            <a:endParaRPr lang="en-US"/>
          </a:p>
        </p:txBody>
      </p:sp>
      <p:sp>
        <p:nvSpPr>
          <p:cNvPr id="6" name="Slide Number Placeholder 5"/>
          <p:cNvSpPr>
            <a:spLocks noGrp="1"/>
          </p:cNvSpPr>
          <p:nvPr>
            <p:ph type="sldNum" sz="quarter" idx="12"/>
          </p:nvPr>
        </p:nvSpPr>
        <p:spPr>
          <a:xfrm>
            <a:off x="1078249" y="599230"/>
            <a:ext cx="608264" cy="377684"/>
          </a:xfrm>
        </p:spPr>
        <p:txBody>
          <a:bodyPr/>
          <a:lstStyle/>
          <a:p>
            <a:fld id="{B6F15528-21DE-4FAA-801E-634DDDAF4B2B}" type="slidenum">
              <a:rPr lang="en-US" smtClean="0"/>
              <a:t>‹#›</a:t>
            </a:fld>
            <a:endParaRPr lang="en-US"/>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3612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6127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4090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Times New Roman"/>
                <a:cs typeface="Times New Roman"/>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45325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5745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2854647"/>
            <a:ext cx="647283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12332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483864" cy="25864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1513007"/>
            <a:ext cx="3483864" cy="25811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453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483864"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085393" y="2118202"/>
            <a:ext cx="3483864" cy="19833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1517253"/>
            <a:ext cx="3483864"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809272" y="2116119"/>
            <a:ext cx="3483864" cy="19780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2/5/19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95980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30200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2/5/19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85121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599230"/>
            <a:ext cx="4509353" cy="349412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456260"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5245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2359494"/>
            <a:ext cx="4143303" cy="1502807"/>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fld id="{1D8BD707-D9CF-40AE-B4C6-C98DA3205C09}" type="datetimeFigureOut">
              <a:rPr lang="en-US" smtClean="0"/>
              <a:t>2/5/19</a:t>
            </a:fld>
            <a:endParaRPr lang="en-US"/>
          </a:p>
        </p:txBody>
      </p:sp>
      <p:sp>
        <p:nvSpPr>
          <p:cNvPr id="6" name="Footer Placeholder 5"/>
          <p:cNvSpPr>
            <a:spLocks noGrp="1"/>
          </p:cNvSpPr>
          <p:nvPr>
            <p:ph type="ftr" sz="quarter" idx="11"/>
          </p:nvPr>
        </p:nvSpPr>
        <p:spPr>
          <a:xfrm>
            <a:off x="1085537" y="238981"/>
            <a:ext cx="4155753" cy="240698"/>
          </a:xfr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5523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1460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4594860"/>
            <a:ext cx="9144000" cy="557213"/>
          </a:xfrm>
          <a:prstGeom prst="rect">
            <a:avLst/>
          </a:prstGeom>
        </p:spPr>
      </p:pic>
      <p:sp>
        <p:nvSpPr>
          <p:cNvPr id="2" name="Title Placeholder 1"/>
          <p:cNvSpPr>
            <a:spLocks noGrp="1"/>
          </p:cNvSpPr>
          <p:nvPr>
            <p:ph type="title"/>
          </p:nvPr>
        </p:nvSpPr>
        <p:spPr>
          <a:xfrm>
            <a:off x="1088685" y="603390"/>
            <a:ext cx="7202456" cy="7869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7202456" cy="258796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665604"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fld id="{1D8BD707-D9CF-40AE-B4C6-C98DA3205C09}" type="datetimeFigureOut">
              <a:rPr lang="en-US" smtClean="0"/>
              <a:t>2/5/19</a:t>
            </a:fld>
            <a:endParaRPr lang="en-US"/>
          </a:p>
        </p:txBody>
      </p:sp>
      <p:sp>
        <p:nvSpPr>
          <p:cNvPr id="5" name="Footer Placeholder 4"/>
          <p:cNvSpPr>
            <a:spLocks noGrp="1"/>
          </p:cNvSpPr>
          <p:nvPr>
            <p:ph type="ftr" sz="quarter" idx="3"/>
          </p:nvPr>
        </p:nvSpPr>
        <p:spPr>
          <a:xfrm>
            <a:off x="1088684"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fld id="{B6F15528-21DE-4FAA-801E-634DDDAF4B2B}" type="slidenum">
              <a:rPr lang="en-US" smtClean="0"/>
              <a:t>‹#›</a:t>
            </a:fld>
            <a:endParaRPr lang="en-US"/>
          </a:p>
        </p:txBody>
      </p:sp>
      <p:cxnSp>
        <p:nvCxnSpPr>
          <p:cNvPr id="10" name="Straight Connector 9"/>
          <p:cNvCxnSpPr/>
          <p:nvPr/>
        </p:nvCxnSpPr>
        <p:spPr>
          <a:xfrm>
            <a:off x="0" y="459631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764830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dmnd.udacity.com/ebook"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p:cNvSpPr txBox="1"/>
          <p:nvPr/>
        </p:nvSpPr>
        <p:spPr>
          <a:xfrm>
            <a:off x="482601" y="1978533"/>
            <a:ext cx="2522980" cy="2561716"/>
          </a:xfrm>
          <a:prstGeom prst="rect">
            <a:avLst/>
          </a:prstGeom>
        </p:spPr>
        <p:txBody>
          <a:bodyPr vert="horz" lIns="91440" tIns="45720" rIns="91440" bIns="45720" rtlCol="0">
            <a:normAutofit/>
          </a:bodyPr>
          <a:lstStyle/>
          <a:p>
            <a:pPr algn="ctr">
              <a:lnSpc>
                <a:spcPct val="90000"/>
              </a:lnSpc>
              <a:spcBef>
                <a:spcPts val="100"/>
              </a:spcBef>
            </a:pPr>
            <a:r>
              <a:rPr lang="en-US" sz="2000" dirty="0">
                <a:solidFill>
                  <a:srgbClr val="002060"/>
                </a:solidFill>
              </a:rPr>
              <a:t>Project 3: Run a Facebook Campaign (Part 1)</a:t>
            </a:r>
          </a:p>
          <a:p>
            <a:pPr algn="ctr">
              <a:lnSpc>
                <a:spcPct val="90000"/>
              </a:lnSpc>
              <a:spcBef>
                <a:spcPts val="2190"/>
              </a:spcBef>
            </a:pPr>
            <a:r>
              <a:rPr lang="en-US" sz="2000" spc="-5" dirty="0">
                <a:solidFill>
                  <a:srgbClr val="C00000"/>
                </a:solidFill>
              </a:rPr>
              <a:t>Laavanya Ganesh</a:t>
            </a:r>
            <a:endParaRPr lang="en-US" sz="2000" dirty="0">
              <a:solidFill>
                <a:srgbClr val="C00000"/>
              </a:solidFill>
            </a:endParaRPr>
          </a:p>
        </p:txBody>
      </p:sp>
      <p:pic>
        <p:nvPicPr>
          <p:cNvPr id="6" name="Picture 5">
            <a:extLst>
              <a:ext uri="{FF2B5EF4-FFF2-40B4-BE49-F238E27FC236}">
                <a16:creationId xmlns:a16="http://schemas.microsoft.com/office/drawing/2014/main" id="{C397E485-BB07-D64A-AB83-071B8299E1C2}"/>
              </a:ext>
            </a:extLst>
          </p:cNvPr>
          <p:cNvPicPr>
            <a:picLocks noChangeAspect="1"/>
          </p:cNvPicPr>
          <p:nvPr/>
        </p:nvPicPr>
        <p:blipFill>
          <a:blip r:embed="rId2">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3973322" y="1269084"/>
            <a:ext cx="4688077" cy="2484680"/>
          </a:xfrm>
          <a:prstGeom prst="rect">
            <a:avLst/>
          </a:prstGeom>
        </p:spPr>
      </p:pic>
      <p:sp>
        <p:nvSpPr>
          <p:cNvPr id="7" name="TextBox 6">
            <a:extLst>
              <a:ext uri="{FF2B5EF4-FFF2-40B4-BE49-F238E27FC236}">
                <a16:creationId xmlns:a16="http://schemas.microsoft.com/office/drawing/2014/main" id="{41F8C03A-02AA-AF44-B29B-A3663E609C8F}"/>
              </a:ext>
            </a:extLst>
          </p:cNvPr>
          <p:cNvSpPr txBox="1"/>
          <p:nvPr/>
        </p:nvSpPr>
        <p:spPr>
          <a:xfrm>
            <a:off x="4454702" y="3874416"/>
            <a:ext cx="3725315" cy="341632"/>
          </a:xfrm>
          <a:prstGeom prst="rect">
            <a:avLst/>
          </a:prstGeom>
          <a:noFill/>
        </p:spPr>
        <p:txBody>
          <a:bodyPr wrap="none" rtlCol="0">
            <a:spAutoFit/>
          </a:bodyPr>
          <a:lstStyle/>
          <a:p>
            <a:pPr algn="ctr">
              <a:lnSpc>
                <a:spcPct val="90000"/>
              </a:lnSpc>
              <a:spcBef>
                <a:spcPts val="2190"/>
              </a:spcBef>
            </a:pPr>
            <a:r>
              <a:rPr lang="en-US" b="1" spc="-5" dirty="0">
                <a:solidFill>
                  <a:srgbClr val="002060"/>
                </a:solidFill>
              </a:rPr>
              <a:t>THE ONLY FASHION THAT NEVER DIES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4" name="Picture 103">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06" name="Straight Connector 105">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10" name="Rectangle 109">
            <a:extLst>
              <a:ext uri="{FF2B5EF4-FFF2-40B4-BE49-F238E27FC236}">
                <a16:creationId xmlns:a16="http://schemas.microsoft.com/office/drawing/2014/main" id="{593D0D1F-C0CE-416A-883C-BF1E03F63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94BB6862-3393-46CC-9A80-E400B3206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object 2"/>
          <p:cNvSpPr txBox="1">
            <a:spLocks noGrp="1"/>
          </p:cNvSpPr>
          <p:nvPr>
            <p:ph type="title"/>
          </p:nvPr>
        </p:nvSpPr>
        <p:spPr>
          <a:xfrm>
            <a:off x="495938" y="1106227"/>
            <a:ext cx="2116475" cy="2358686"/>
          </a:xfrm>
          <a:prstGeom prst="rect">
            <a:avLst/>
          </a:prstGeom>
        </p:spPr>
        <p:txBody>
          <a:bodyPr vert="horz" lIns="91440" tIns="45720" rIns="91440" bIns="45720" rtlCol="0" anchor="ctr">
            <a:normAutofit/>
          </a:bodyPr>
          <a:lstStyle/>
          <a:p>
            <a:pPr marL="12700" defTabSz="914400"/>
            <a:r>
              <a:rPr lang="en-US" sz="3200"/>
              <a:t>AD IMAGE-2</a:t>
            </a:r>
          </a:p>
        </p:txBody>
      </p:sp>
      <p:grpSp>
        <p:nvGrpSpPr>
          <p:cNvPr id="114" name="Group 113">
            <a:extLst>
              <a:ext uri="{FF2B5EF4-FFF2-40B4-BE49-F238E27FC236}">
                <a16:creationId xmlns:a16="http://schemas.microsoft.com/office/drawing/2014/main" id="{ECD36A4A-123D-46E3-8A64-13B8B3F019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84541" y="361627"/>
            <a:ext cx="5670086" cy="3861826"/>
            <a:chOff x="7463258" y="583365"/>
            <a:chExt cx="7560115" cy="5181928"/>
          </a:xfrm>
        </p:grpSpPr>
        <p:sp>
          <p:nvSpPr>
            <p:cNvPr id="115" name="Rectangle 114">
              <a:extLst>
                <a:ext uri="{FF2B5EF4-FFF2-40B4-BE49-F238E27FC236}">
                  <a16:creationId xmlns:a16="http://schemas.microsoft.com/office/drawing/2014/main" id="{612E2361-DAF1-4420-BBBD-218F4138E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1D6F994B-14BC-49BA-B34D-17DF3069A4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65FF0C85-48A5-F54B-92F7-7467A2D2DE8C}"/>
              </a:ext>
            </a:extLst>
          </p:cNvPr>
          <p:cNvPicPr>
            <a:picLocks noChangeAspect="1"/>
          </p:cNvPicPr>
          <p:nvPr/>
        </p:nvPicPr>
        <p:blipFill rotWithShape="1">
          <a:blip r:embed="rId3">
            <a:extLst>
              <a:ext uri="{28A0092B-C50C-407E-A947-70E740481C1C}">
                <a14:useLocalDpi xmlns:a14="http://schemas.microsoft.com/office/drawing/2010/main" val="0"/>
              </a:ext>
            </a:extLst>
          </a:blip>
          <a:srcRect l="54632" t="24815" r="10634" b="8993"/>
          <a:stretch/>
        </p:blipFill>
        <p:spPr>
          <a:xfrm>
            <a:off x="4602618" y="837258"/>
            <a:ext cx="2434511" cy="2899629"/>
          </a:xfrm>
          <a:prstGeom prst="rect">
            <a:avLst/>
          </a:prstGeom>
        </p:spPr>
      </p:pic>
      <p:pic>
        <p:nvPicPr>
          <p:cNvPr id="118" name="Picture 117">
            <a:extLst>
              <a:ext uri="{FF2B5EF4-FFF2-40B4-BE49-F238E27FC236}">
                <a16:creationId xmlns:a16="http://schemas.microsoft.com/office/drawing/2014/main" id="{55EC7096-D0A6-471D-AE28-B68D70388E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20" name="Straight Connector 119">
            <a:extLst>
              <a:ext uri="{FF2B5EF4-FFF2-40B4-BE49-F238E27FC236}">
                <a16:creationId xmlns:a16="http://schemas.microsoft.com/office/drawing/2014/main" id="{2E98EB88-99B6-483D-B203-0D5D631005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198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4" name="Picture 103">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06" name="Straight Connector 105">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10" name="Rectangle 109">
            <a:extLst>
              <a:ext uri="{FF2B5EF4-FFF2-40B4-BE49-F238E27FC236}">
                <a16:creationId xmlns:a16="http://schemas.microsoft.com/office/drawing/2014/main" id="{593D0D1F-C0CE-416A-883C-BF1E03F63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94BB6862-3393-46CC-9A80-E400B3206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object 2"/>
          <p:cNvSpPr txBox="1">
            <a:spLocks noGrp="1"/>
          </p:cNvSpPr>
          <p:nvPr>
            <p:ph type="title"/>
          </p:nvPr>
        </p:nvSpPr>
        <p:spPr>
          <a:xfrm>
            <a:off x="495938" y="1106227"/>
            <a:ext cx="2116475" cy="2358686"/>
          </a:xfrm>
          <a:prstGeom prst="rect">
            <a:avLst/>
          </a:prstGeom>
        </p:spPr>
        <p:txBody>
          <a:bodyPr vert="horz" lIns="91440" tIns="45720" rIns="91440" bIns="45720" rtlCol="0" anchor="ctr">
            <a:normAutofit/>
          </a:bodyPr>
          <a:lstStyle/>
          <a:p>
            <a:pPr marL="12700" defTabSz="914400"/>
            <a:r>
              <a:rPr lang="en-US" sz="3200"/>
              <a:t>AD IMAGE-3</a:t>
            </a:r>
          </a:p>
        </p:txBody>
      </p:sp>
      <p:grpSp>
        <p:nvGrpSpPr>
          <p:cNvPr id="114" name="Group 113">
            <a:extLst>
              <a:ext uri="{FF2B5EF4-FFF2-40B4-BE49-F238E27FC236}">
                <a16:creationId xmlns:a16="http://schemas.microsoft.com/office/drawing/2014/main" id="{ECD36A4A-123D-46E3-8A64-13B8B3F019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84541" y="361627"/>
            <a:ext cx="5670086" cy="3861826"/>
            <a:chOff x="7463258" y="583365"/>
            <a:chExt cx="7560115" cy="5181928"/>
          </a:xfrm>
        </p:grpSpPr>
        <p:sp>
          <p:nvSpPr>
            <p:cNvPr id="115" name="Rectangle 114">
              <a:extLst>
                <a:ext uri="{FF2B5EF4-FFF2-40B4-BE49-F238E27FC236}">
                  <a16:creationId xmlns:a16="http://schemas.microsoft.com/office/drawing/2014/main" id="{612E2361-DAF1-4420-BBBD-218F4138E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1D6F994B-14BC-49BA-B34D-17DF3069A4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CF22CC56-4C2A-8A44-BDB6-8494D284C47A}"/>
              </a:ext>
            </a:extLst>
          </p:cNvPr>
          <p:cNvPicPr>
            <a:picLocks noChangeAspect="1"/>
          </p:cNvPicPr>
          <p:nvPr/>
        </p:nvPicPr>
        <p:blipFill rotWithShape="1">
          <a:blip r:embed="rId3">
            <a:extLst>
              <a:ext uri="{28A0092B-C50C-407E-A947-70E740481C1C}">
                <a14:useLocalDpi xmlns:a14="http://schemas.microsoft.com/office/drawing/2010/main" val="0"/>
              </a:ext>
            </a:extLst>
          </a:blip>
          <a:srcRect l="54630" t="30949" r="10636" b="10833"/>
          <a:stretch/>
        </p:blipFill>
        <p:spPr>
          <a:xfrm>
            <a:off x="4435894" y="837258"/>
            <a:ext cx="2767958" cy="2899629"/>
          </a:xfrm>
          <a:prstGeom prst="rect">
            <a:avLst/>
          </a:prstGeom>
        </p:spPr>
      </p:pic>
      <p:pic>
        <p:nvPicPr>
          <p:cNvPr id="118" name="Picture 117">
            <a:extLst>
              <a:ext uri="{FF2B5EF4-FFF2-40B4-BE49-F238E27FC236}">
                <a16:creationId xmlns:a16="http://schemas.microsoft.com/office/drawing/2014/main" id="{55EC7096-D0A6-471D-AE28-B68D70388E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20" name="Straight Connector 119">
            <a:extLst>
              <a:ext uri="{FF2B5EF4-FFF2-40B4-BE49-F238E27FC236}">
                <a16:creationId xmlns:a16="http://schemas.microsoft.com/office/drawing/2014/main" id="{2E98EB88-99B6-483D-B203-0D5D631005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940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0424" y="515302"/>
            <a:ext cx="6674484"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000000"/>
                </a:solidFill>
              </a:rPr>
              <a:t>Digital Marketing Nanodegree</a:t>
            </a:r>
            <a:r>
              <a:rPr sz="2000" spc="-25" dirty="0">
                <a:solidFill>
                  <a:srgbClr val="000000"/>
                </a:solidFill>
              </a:rPr>
              <a:t> </a:t>
            </a:r>
            <a:r>
              <a:rPr sz="2000" spc="-5" dirty="0">
                <a:solidFill>
                  <a:srgbClr val="000000"/>
                </a:solidFill>
              </a:rPr>
              <a:t>Program</a:t>
            </a:r>
            <a:endParaRPr sz="2000" dirty="0"/>
          </a:p>
        </p:txBody>
      </p:sp>
      <p:sp>
        <p:nvSpPr>
          <p:cNvPr id="3" name="object 3"/>
          <p:cNvSpPr txBox="1"/>
          <p:nvPr/>
        </p:nvSpPr>
        <p:spPr>
          <a:xfrm>
            <a:off x="390424" y="1632824"/>
            <a:ext cx="5032375" cy="2230098"/>
          </a:xfrm>
          <a:prstGeom prst="rect">
            <a:avLst/>
          </a:prstGeom>
        </p:spPr>
        <p:txBody>
          <a:bodyPr vert="horz" wrap="square" lIns="0" tIns="13970" rIns="0" bIns="0" rtlCol="0">
            <a:spAutoFit/>
          </a:bodyPr>
          <a:lstStyle/>
          <a:p>
            <a:r>
              <a:rPr lang="en-US" sz="1200" dirty="0"/>
              <a:t>You are tasked with attracting future fellow students for this Digital Marketing Nanodegree Program. More specifically, your objective is to collect email addresses of potential students, who could be interested in taking this course. In order to do this, we have </a:t>
            </a:r>
            <a:r>
              <a:rPr lang="en-US" sz="1200" u="sng" dirty="0">
                <a:hlinkClick r:id="rId2"/>
              </a:rPr>
              <a:t>created a landing page</a:t>
            </a:r>
            <a:r>
              <a:rPr lang="en-US" sz="1200" dirty="0"/>
              <a:t>, where prospective students can download a free eBook if they provide us with their email address. The eBook – a Social Media Advertising Guide – is a short excerpt from the Digital Marketing Nanodegree Program, content that you will see in the Social Advertising course.</a:t>
            </a:r>
            <a:br>
              <a:rPr lang="en-US" sz="1200" dirty="0"/>
            </a:br>
            <a:br>
              <a:rPr lang="en-US" sz="1200" dirty="0"/>
            </a:br>
            <a:r>
              <a:rPr lang="en-US" sz="1200" dirty="0"/>
              <a:t>For the purpose of the projects, assume costs of $0 for the eBook and a conversion value (revenue) of $15 per collected email address.</a:t>
            </a:r>
            <a:endParaRPr lang="en-US" sz="1200" b="0" dirty="0">
              <a:effectLst/>
            </a:endParaRPr>
          </a:p>
          <a:p>
            <a:br>
              <a:rPr lang="en-US" sz="1200" dirty="0"/>
            </a:br>
            <a:endParaRPr sz="1200" dirty="0">
              <a:latin typeface="Times New Roman"/>
              <a:cs typeface="Times New Roman"/>
            </a:endParaRPr>
          </a:p>
        </p:txBody>
      </p:sp>
      <p:sp>
        <p:nvSpPr>
          <p:cNvPr id="4" name="object 4"/>
          <p:cNvSpPr/>
          <p:nvPr/>
        </p:nvSpPr>
        <p:spPr>
          <a:xfrm>
            <a:off x="5681103" y="1599031"/>
            <a:ext cx="3151200" cy="229768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7"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046595"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637262" y="930057"/>
            <a:ext cx="2045860" cy="3438395"/>
          </a:xfrm>
          <a:prstGeom prst="rect">
            <a:avLst/>
          </a:prstGeom>
        </p:spPr>
        <p:txBody>
          <a:bodyPr vert="horz" lIns="91440" tIns="45720" rIns="91440" bIns="45720" rtlCol="0" anchor="t">
            <a:normAutofit/>
          </a:bodyPr>
          <a:lstStyle/>
          <a:p>
            <a:pPr marL="12700" defTabSz="914400"/>
            <a:r>
              <a:rPr lang="en-US" sz="2700" b="0" i="0" kern="1200" cap="all" spc="-5">
                <a:solidFill>
                  <a:srgbClr val="FFFFFF"/>
                </a:solidFill>
                <a:effectLst/>
                <a:latin typeface="+mj-lt"/>
                <a:ea typeface="+mj-ea"/>
                <a:cs typeface="+mj-cs"/>
              </a:rPr>
              <a:t>CAMPAIGN APPROACH</a:t>
            </a:r>
            <a:endParaRPr lang="en-US" sz="2700" b="0" i="0" kern="1200" cap="all">
              <a:solidFill>
                <a:srgbClr val="FFFFFF"/>
              </a:solidFill>
              <a:effectLst/>
              <a:latin typeface="+mj-lt"/>
              <a:ea typeface="+mj-ea"/>
              <a:cs typeface="+mj-cs"/>
            </a:endParaRPr>
          </a:p>
        </p:txBody>
      </p:sp>
      <p:sp>
        <p:nvSpPr>
          <p:cNvPr id="3" name="object 3"/>
          <p:cNvSpPr txBox="1"/>
          <p:nvPr/>
        </p:nvSpPr>
        <p:spPr>
          <a:xfrm>
            <a:off x="3529195" y="930057"/>
            <a:ext cx="4526120" cy="3687349"/>
          </a:xfrm>
          <a:prstGeom prst="rect">
            <a:avLst/>
          </a:prstGeom>
        </p:spPr>
        <p:txBody>
          <a:bodyPr vert="horz" lIns="91440" tIns="45720" rIns="91440" bIns="45720" rtlCol="0" anchor="t">
            <a:normAutofit/>
          </a:bodyPr>
          <a:lstStyle/>
          <a:p>
            <a:pPr defTabSz="914400">
              <a:lnSpc>
                <a:spcPct val="110000"/>
              </a:lnSpc>
              <a:spcAft>
                <a:spcPts val="600"/>
              </a:spcAft>
              <a:buClr>
                <a:schemeClr val="accent1"/>
              </a:buClr>
              <a:buSzPct val="100000"/>
            </a:pPr>
            <a:r>
              <a:rPr lang="en-US" sz="1400" dirty="0"/>
              <a:t>The project challenge I have selected is the DMND social media advertising eBook that includes content from the Digital Marketing Nanodegree program at Udacity. Using my target person from the first project, I will be targeting people in their 20-40s, and who also happen to live within USA. My total budget is $100 for this ad campaign. Based on audience interest and behavior I have targeted college graduates and professionals who are interested in their career in digital marketing or are passionate to start their own business. Digital Marketing, Social media marketing, online advertising, entrepreneurship, small businesses, digital nomad, travel, reading books, swimming are some of the interests I have given. My campaign is scheduled to run from Feb 11, 2019 to Feb 15, 2019</a:t>
            </a:r>
          </a:p>
        </p:txBody>
      </p:sp>
    </p:spTree>
    <p:extLst>
      <p:ext uri="{BB962C8B-B14F-4D97-AF65-F5344CB8AC3E}">
        <p14:creationId xmlns:p14="http://schemas.microsoft.com/office/powerpoint/2010/main" val="2333617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088684" y="603389"/>
            <a:ext cx="7202456" cy="786926"/>
          </a:xfrm>
          <a:prstGeom prst="rect">
            <a:avLst/>
          </a:prstGeom>
        </p:spPr>
        <p:txBody>
          <a:bodyPr vert="horz" lIns="91440" tIns="45720" rIns="91440" bIns="45720" rtlCol="0" anchor="t">
            <a:normAutofit/>
          </a:bodyPr>
          <a:lstStyle/>
          <a:p>
            <a:pPr marL="12700" defTabSz="914400"/>
            <a:r>
              <a:rPr lang="en-US" sz="3200"/>
              <a:t>DMND</a:t>
            </a:r>
            <a:r>
              <a:rPr lang="en-US" sz="3200" spc="-65"/>
              <a:t> </a:t>
            </a:r>
            <a:r>
              <a:rPr lang="en-US" sz="3200" spc="-5"/>
              <a:t>Program</a:t>
            </a:r>
          </a:p>
        </p:txBody>
      </p:sp>
      <p:graphicFrame>
        <p:nvGraphicFramePr>
          <p:cNvPr id="5" name="object 3">
            <a:extLst>
              <a:ext uri="{FF2B5EF4-FFF2-40B4-BE49-F238E27FC236}">
                <a16:creationId xmlns:a16="http://schemas.microsoft.com/office/drawing/2014/main" id="{D6A67D93-661A-4BBB-802E-6102070030C9}"/>
              </a:ext>
            </a:extLst>
          </p:cNvPr>
          <p:cNvGraphicFramePr/>
          <p:nvPr>
            <p:extLst>
              <p:ext uri="{D42A27DB-BD31-4B8C-83A1-F6EECF244321}">
                <p14:modId xmlns:p14="http://schemas.microsoft.com/office/powerpoint/2010/main" val="2228254173"/>
              </p:ext>
            </p:extLst>
          </p:nvPr>
        </p:nvGraphicFramePr>
        <p:xfrm>
          <a:off x="1088231" y="1755326"/>
          <a:ext cx="7203281" cy="24933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9A600CF-89F1-084B-BA3B-5B881192B5FA}"/>
              </a:ext>
            </a:extLst>
          </p:cNvPr>
          <p:cNvSpPr/>
          <p:nvPr/>
        </p:nvSpPr>
        <p:spPr>
          <a:xfrm>
            <a:off x="7467600" y="4213313"/>
            <a:ext cx="1676400" cy="870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txBox="1"/>
          <p:nvPr/>
        </p:nvSpPr>
        <p:spPr>
          <a:xfrm>
            <a:off x="403124" y="587868"/>
            <a:ext cx="2338705" cy="394335"/>
          </a:xfrm>
          <a:prstGeom prst="rect">
            <a:avLst/>
          </a:prstGeom>
        </p:spPr>
        <p:txBody>
          <a:bodyPr vert="horz" wrap="square" lIns="0" tIns="0" rIns="0" bIns="0" rtlCol="0">
            <a:spAutoFit/>
          </a:bodyPr>
          <a:lstStyle/>
          <a:p>
            <a:pPr>
              <a:lnSpc>
                <a:spcPts val="3055"/>
              </a:lnSpc>
            </a:pPr>
            <a:r>
              <a:rPr sz="2800" b="1" spc="-5" dirty="0">
                <a:solidFill>
                  <a:srgbClr val="525C65"/>
                </a:solidFill>
                <a:latin typeface="Times New Roman"/>
                <a:cs typeface="Times New Roman"/>
              </a:rPr>
              <a:t>Target</a:t>
            </a:r>
            <a:r>
              <a:rPr sz="2800" b="1" spc="-75" dirty="0">
                <a:solidFill>
                  <a:srgbClr val="525C65"/>
                </a:solidFill>
                <a:latin typeface="Times New Roman"/>
                <a:cs typeface="Times New Roman"/>
              </a:rPr>
              <a:t> </a:t>
            </a:r>
            <a:r>
              <a:rPr sz="2800" b="1" spc="-5" dirty="0">
                <a:solidFill>
                  <a:srgbClr val="525C65"/>
                </a:solidFill>
                <a:latin typeface="Times New Roman"/>
                <a:cs typeface="Times New Roman"/>
              </a:rPr>
              <a:t>Persona</a:t>
            </a:r>
            <a:endParaRPr sz="2800">
              <a:latin typeface="Times New Roman"/>
              <a:cs typeface="Times New Roman"/>
            </a:endParaRPr>
          </a:p>
        </p:txBody>
      </p:sp>
      <p:sp>
        <p:nvSpPr>
          <p:cNvPr id="3" name="object 3"/>
          <p:cNvSpPr/>
          <p:nvPr/>
        </p:nvSpPr>
        <p:spPr>
          <a:xfrm>
            <a:off x="0" y="15092"/>
            <a:ext cx="9144000" cy="51435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chemeClr val="accent4">
              <a:lumMod val="60000"/>
              <a:lumOff val="40000"/>
            </a:schemeClr>
          </a:solidFill>
        </p:spPr>
        <p:txBody>
          <a:bodyPr wrap="square" lIns="0" tIns="0" rIns="0" bIns="0" rtlCol="0"/>
          <a:lstStyle/>
          <a:p>
            <a:endParaRPr dirty="0"/>
          </a:p>
        </p:txBody>
      </p:sp>
      <p:sp>
        <p:nvSpPr>
          <p:cNvPr id="4" name="object 4"/>
          <p:cNvSpPr txBox="1">
            <a:spLocks noGrp="1"/>
          </p:cNvSpPr>
          <p:nvPr>
            <p:ph type="title"/>
          </p:nvPr>
        </p:nvSpPr>
        <p:spPr>
          <a:xfrm>
            <a:off x="2690244" y="44539"/>
            <a:ext cx="3558155" cy="443711"/>
          </a:xfrm>
          <a:prstGeom prst="rect">
            <a:avLst/>
          </a:prstGeom>
        </p:spPr>
        <p:txBody>
          <a:bodyPr vert="horz" wrap="square" lIns="0" tIns="12700" rIns="0" bIns="0" rtlCol="0">
            <a:spAutoFit/>
          </a:bodyPr>
          <a:lstStyle/>
          <a:p>
            <a:pPr marL="13335">
              <a:lnSpc>
                <a:spcPct val="100000"/>
              </a:lnSpc>
              <a:spcBef>
                <a:spcPts val="100"/>
              </a:spcBef>
            </a:pPr>
            <a:r>
              <a:rPr b="1" dirty="0">
                <a:solidFill>
                  <a:srgbClr val="002060"/>
                </a:solidFill>
                <a:latin typeface="Arial"/>
                <a:cs typeface="Arial"/>
              </a:rPr>
              <a:t>Target</a:t>
            </a:r>
            <a:r>
              <a:rPr spc="-55" dirty="0"/>
              <a:t> </a:t>
            </a:r>
            <a:r>
              <a:rPr b="1" dirty="0">
                <a:solidFill>
                  <a:srgbClr val="002060"/>
                </a:solidFill>
                <a:latin typeface="Arial"/>
                <a:cs typeface="Arial"/>
              </a:rPr>
              <a:t>Persona</a:t>
            </a:r>
          </a:p>
        </p:txBody>
      </p:sp>
      <p:sp>
        <p:nvSpPr>
          <p:cNvPr id="5" name="object 5"/>
          <p:cNvSpPr txBox="1"/>
          <p:nvPr/>
        </p:nvSpPr>
        <p:spPr>
          <a:xfrm>
            <a:off x="266063" y="121418"/>
            <a:ext cx="2220737" cy="1738233"/>
          </a:xfrm>
          <a:prstGeom prst="rect">
            <a:avLst/>
          </a:prstGeom>
          <a:solidFill>
            <a:srgbClr val="FFFFFF"/>
          </a:solidFill>
        </p:spPr>
        <p:txBody>
          <a:bodyPr vert="horz" wrap="square" lIns="0" tIns="86995" rIns="0" bIns="0" rtlCol="0">
            <a:spAutoFit/>
          </a:bodyPr>
          <a:lstStyle/>
          <a:p>
            <a:pPr marL="90805">
              <a:lnSpc>
                <a:spcPct val="100000"/>
              </a:lnSpc>
              <a:spcBef>
                <a:spcPts val="685"/>
              </a:spcBef>
            </a:pPr>
            <a:r>
              <a:rPr sz="1400" b="1" spc="-5" dirty="0">
                <a:solidFill>
                  <a:srgbClr val="595959"/>
                </a:solidFill>
                <a:latin typeface="Times New Roman"/>
                <a:cs typeface="Times New Roman"/>
              </a:rPr>
              <a:t>Background</a:t>
            </a:r>
          </a:p>
          <a:p>
            <a:pPr>
              <a:lnSpc>
                <a:spcPct val="100000"/>
              </a:lnSpc>
              <a:spcBef>
                <a:spcPts val="45"/>
              </a:spcBef>
            </a:pPr>
            <a:endParaRPr sz="1400" dirty="0">
              <a:latin typeface="Times New Roman"/>
              <a:cs typeface="Times New Roman"/>
            </a:endParaRPr>
          </a:p>
          <a:p>
            <a:pPr marL="90805">
              <a:lnSpc>
                <a:spcPct val="100000"/>
              </a:lnSpc>
            </a:pPr>
            <a:r>
              <a:rPr sz="1000" b="1" dirty="0">
                <a:solidFill>
                  <a:srgbClr val="595959"/>
                </a:solidFill>
                <a:latin typeface="Times New Roman"/>
                <a:cs typeface="Times New Roman"/>
              </a:rPr>
              <a:t>Age:</a:t>
            </a:r>
            <a:r>
              <a:rPr sz="1000" b="1" spc="-10" dirty="0">
                <a:solidFill>
                  <a:srgbClr val="595959"/>
                </a:solidFill>
                <a:latin typeface="Times New Roman"/>
                <a:cs typeface="Times New Roman"/>
              </a:rPr>
              <a:t> </a:t>
            </a:r>
            <a:r>
              <a:rPr lang="en-US" sz="1000" spc="-5" dirty="0">
                <a:solidFill>
                  <a:srgbClr val="595959"/>
                </a:solidFill>
                <a:latin typeface="Times New Roman"/>
                <a:cs typeface="Times New Roman"/>
              </a:rPr>
              <a:t>26 years old</a:t>
            </a:r>
            <a:endParaRPr sz="1000" spc="-5" dirty="0">
              <a:solidFill>
                <a:srgbClr val="595959"/>
              </a:solidFill>
              <a:latin typeface="Times New Roman"/>
              <a:cs typeface="Times New Roman"/>
            </a:endParaRPr>
          </a:p>
          <a:p>
            <a:pPr marL="90805">
              <a:lnSpc>
                <a:spcPts val="1675"/>
              </a:lnSpc>
              <a:spcBef>
                <a:spcPts val="20"/>
              </a:spcBef>
            </a:pPr>
            <a:r>
              <a:rPr sz="1000" b="1" spc="-5" dirty="0">
                <a:solidFill>
                  <a:srgbClr val="595959"/>
                </a:solidFill>
                <a:latin typeface="Times New Roman"/>
                <a:cs typeface="Times New Roman"/>
              </a:rPr>
              <a:t>Education: </a:t>
            </a:r>
            <a:r>
              <a:rPr lang="en-US" sz="1000" spc="-5" dirty="0">
                <a:solidFill>
                  <a:srgbClr val="595959"/>
                </a:solidFill>
                <a:latin typeface="Times New Roman"/>
                <a:cs typeface="Times New Roman"/>
              </a:rPr>
              <a:t>Bachelor’s Degree</a:t>
            </a:r>
          </a:p>
          <a:p>
            <a:pPr marL="90805">
              <a:lnSpc>
                <a:spcPts val="1675"/>
              </a:lnSpc>
              <a:spcBef>
                <a:spcPts val="20"/>
              </a:spcBef>
            </a:pPr>
            <a:r>
              <a:rPr lang="en-US" sz="1000" b="1" spc="-5" dirty="0">
                <a:solidFill>
                  <a:srgbClr val="595959"/>
                </a:solidFill>
                <a:latin typeface="Times New Roman"/>
                <a:cs typeface="Times New Roman"/>
              </a:rPr>
              <a:t>Location: </a:t>
            </a:r>
            <a:r>
              <a:rPr lang="en-US" sz="1000" spc="-5" dirty="0">
                <a:solidFill>
                  <a:srgbClr val="595959"/>
                </a:solidFill>
                <a:latin typeface="Times New Roman"/>
                <a:cs typeface="Times New Roman"/>
              </a:rPr>
              <a:t>California, USA</a:t>
            </a:r>
          </a:p>
          <a:p>
            <a:pPr marL="90805">
              <a:lnSpc>
                <a:spcPts val="1675"/>
              </a:lnSpc>
            </a:pPr>
            <a:r>
              <a:rPr lang="en-US" sz="1000" b="1" spc="-5" dirty="0">
                <a:solidFill>
                  <a:srgbClr val="595959"/>
                </a:solidFill>
                <a:latin typeface="Times New Roman"/>
                <a:cs typeface="Times New Roman"/>
              </a:rPr>
              <a:t>Job Title:</a:t>
            </a:r>
            <a:r>
              <a:rPr lang="en-US" sz="1000" spc="-5" dirty="0">
                <a:solidFill>
                  <a:srgbClr val="595959"/>
                </a:solidFill>
                <a:latin typeface="Times New Roman"/>
                <a:cs typeface="Times New Roman"/>
              </a:rPr>
              <a:t> Analyst</a:t>
            </a:r>
          </a:p>
          <a:p>
            <a:pPr marL="90805">
              <a:lnSpc>
                <a:spcPts val="1675"/>
              </a:lnSpc>
            </a:pPr>
            <a:r>
              <a:rPr lang="en-US" sz="1000" b="1" spc="-5" dirty="0">
                <a:solidFill>
                  <a:srgbClr val="595959"/>
                </a:solidFill>
                <a:latin typeface="Times New Roman"/>
                <a:cs typeface="Times New Roman"/>
              </a:rPr>
              <a:t>Email: </a:t>
            </a:r>
            <a:r>
              <a:rPr lang="en-US" sz="1000" spc="-5" dirty="0">
                <a:solidFill>
                  <a:srgbClr val="595959"/>
                </a:solidFill>
                <a:latin typeface="Times New Roman"/>
                <a:cs typeface="Times New Roman"/>
              </a:rPr>
              <a:t>Daniel2093@gmail.com</a:t>
            </a:r>
          </a:p>
          <a:p>
            <a:pPr marL="90805">
              <a:lnSpc>
                <a:spcPts val="1675"/>
              </a:lnSpc>
            </a:pPr>
            <a:r>
              <a:rPr lang="en-US" sz="1000" b="1" spc="-5" dirty="0">
                <a:solidFill>
                  <a:srgbClr val="595959"/>
                </a:solidFill>
                <a:latin typeface="Times New Roman"/>
                <a:cs typeface="Times New Roman"/>
              </a:rPr>
              <a:t>Annual Income: </a:t>
            </a:r>
            <a:r>
              <a:rPr lang="en-US" sz="1000" spc="-5" dirty="0">
                <a:solidFill>
                  <a:srgbClr val="595959"/>
                </a:solidFill>
                <a:latin typeface="Times New Roman"/>
                <a:cs typeface="Times New Roman"/>
              </a:rPr>
              <a:t>500000 USD</a:t>
            </a:r>
            <a:endParaRPr sz="1000" spc="-5" dirty="0">
              <a:solidFill>
                <a:srgbClr val="595959"/>
              </a:solidFill>
              <a:latin typeface="Times New Roman"/>
              <a:cs typeface="Times New Roman"/>
            </a:endParaRPr>
          </a:p>
        </p:txBody>
      </p:sp>
      <p:sp>
        <p:nvSpPr>
          <p:cNvPr id="6" name="object 6"/>
          <p:cNvSpPr txBox="1"/>
          <p:nvPr/>
        </p:nvSpPr>
        <p:spPr>
          <a:xfrm>
            <a:off x="112376" y="1964069"/>
            <a:ext cx="2577868" cy="2935291"/>
          </a:xfrm>
          <a:prstGeom prst="rect">
            <a:avLst/>
          </a:prstGeom>
          <a:solidFill>
            <a:srgbClr val="FFFFFF"/>
          </a:solidFill>
        </p:spPr>
        <p:txBody>
          <a:bodyPr vert="horz" wrap="square" lIns="0" tIns="86995" rIns="0" bIns="0" rtlCol="0">
            <a:spAutoFit/>
          </a:bodyPr>
          <a:lstStyle/>
          <a:p>
            <a:pPr marL="90805">
              <a:lnSpc>
                <a:spcPct val="100000"/>
              </a:lnSpc>
              <a:spcBef>
                <a:spcPts val="685"/>
              </a:spcBef>
            </a:pPr>
            <a:r>
              <a:rPr sz="1400" b="1" spc="-5" dirty="0">
                <a:solidFill>
                  <a:srgbClr val="595959"/>
                </a:solidFill>
                <a:latin typeface="Times New Roman"/>
                <a:cs typeface="Times New Roman"/>
              </a:rPr>
              <a:t>Free Time</a:t>
            </a:r>
            <a:r>
              <a:rPr sz="1400" b="1" dirty="0">
                <a:solidFill>
                  <a:srgbClr val="595959"/>
                </a:solidFill>
                <a:latin typeface="Times New Roman"/>
                <a:cs typeface="Times New Roman"/>
              </a:rPr>
              <a:t> </a:t>
            </a:r>
            <a:r>
              <a:rPr sz="1400" b="1" spc="-5" dirty="0">
                <a:solidFill>
                  <a:srgbClr val="595959"/>
                </a:solidFill>
                <a:latin typeface="Times New Roman"/>
                <a:cs typeface="Times New Roman"/>
              </a:rPr>
              <a:t>Activities</a:t>
            </a:r>
            <a:endParaRPr sz="1400" dirty="0">
              <a:latin typeface="Times New Roman"/>
              <a:cs typeface="Times New Roman"/>
            </a:endParaRPr>
          </a:p>
          <a:p>
            <a:pPr>
              <a:lnSpc>
                <a:spcPct val="100000"/>
              </a:lnSpc>
              <a:spcBef>
                <a:spcPts val="20"/>
              </a:spcBef>
            </a:pPr>
            <a:endParaRPr sz="1450" dirty="0">
              <a:latin typeface="Times New Roman"/>
              <a:cs typeface="Times New Roman"/>
            </a:endParaRPr>
          </a:p>
          <a:p>
            <a:pPr marL="433705" indent="-342900">
              <a:lnSpc>
                <a:spcPts val="1435"/>
              </a:lnSpc>
              <a:buAutoNum type="arabicPeriod"/>
              <a:tabLst>
                <a:tab pos="433705" algn="l"/>
                <a:tab pos="434340" algn="l"/>
              </a:tabLst>
            </a:pPr>
            <a:r>
              <a:rPr lang="en-US" sz="1000" spc="-5" dirty="0">
                <a:solidFill>
                  <a:srgbClr val="595959"/>
                </a:solidFill>
                <a:latin typeface="Times New Roman"/>
                <a:cs typeface="Times New Roman"/>
              </a:rPr>
              <a:t>Watching movies and TV with friends</a:t>
            </a:r>
          </a:p>
          <a:p>
            <a:pPr marL="433705" indent="-342900">
              <a:lnSpc>
                <a:spcPts val="1435"/>
              </a:lnSpc>
              <a:buAutoNum type="arabicPeriod"/>
              <a:tabLst>
                <a:tab pos="433705" algn="l"/>
                <a:tab pos="434340" algn="l"/>
              </a:tabLst>
            </a:pPr>
            <a:r>
              <a:rPr sz="1000" spc="-5" dirty="0">
                <a:solidFill>
                  <a:srgbClr val="595959"/>
                </a:solidFill>
                <a:latin typeface="Times New Roman"/>
                <a:cs typeface="Times New Roman"/>
              </a:rPr>
              <a:t>Sailing</a:t>
            </a:r>
            <a:endParaRPr sz="1000" dirty="0">
              <a:latin typeface="Times New Roman"/>
              <a:cs typeface="Times New Roman"/>
            </a:endParaRPr>
          </a:p>
          <a:p>
            <a:pPr marL="433705" marR="407670" indent="-342900">
              <a:lnSpc>
                <a:spcPts val="1430"/>
              </a:lnSpc>
              <a:spcBef>
                <a:spcPts val="50"/>
              </a:spcBef>
              <a:buAutoNum type="arabicPeriod"/>
              <a:tabLst>
                <a:tab pos="433705" algn="l"/>
                <a:tab pos="434340" algn="l"/>
              </a:tabLst>
            </a:pPr>
            <a:r>
              <a:rPr lang="en-US" sz="1000" spc="-5" dirty="0">
                <a:solidFill>
                  <a:srgbClr val="595959"/>
                </a:solidFill>
                <a:latin typeface="Times New Roman"/>
                <a:cs typeface="Times New Roman"/>
              </a:rPr>
              <a:t>Reading marketing/digital marketing articles </a:t>
            </a:r>
          </a:p>
          <a:p>
            <a:pPr marL="433705" marR="407670" indent="-342900">
              <a:lnSpc>
                <a:spcPts val="1430"/>
              </a:lnSpc>
              <a:spcBef>
                <a:spcPts val="50"/>
              </a:spcBef>
              <a:buAutoNum type="arabicPeriod"/>
              <a:tabLst>
                <a:tab pos="433705" algn="l"/>
                <a:tab pos="434340" algn="l"/>
              </a:tabLst>
            </a:pPr>
            <a:r>
              <a:rPr lang="en-US" sz="1000" spc="-5" dirty="0">
                <a:solidFill>
                  <a:srgbClr val="595959"/>
                </a:solidFill>
                <a:latin typeface="Times New Roman"/>
                <a:cs typeface="Times New Roman"/>
              </a:rPr>
              <a:t>Biking Traveling</a:t>
            </a:r>
          </a:p>
          <a:p>
            <a:pPr marL="433705" marR="407670" indent="-342900">
              <a:lnSpc>
                <a:spcPts val="1430"/>
              </a:lnSpc>
              <a:spcBef>
                <a:spcPts val="50"/>
              </a:spcBef>
              <a:buAutoNum type="arabicPeriod"/>
              <a:tabLst>
                <a:tab pos="433705" algn="l"/>
                <a:tab pos="434340" algn="l"/>
              </a:tabLst>
            </a:pPr>
            <a:r>
              <a:rPr lang="en-US" sz="1000" spc="-5" dirty="0">
                <a:solidFill>
                  <a:srgbClr val="595959"/>
                </a:solidFill>
                <a:latin typeface="Times New Roman"/>
                <a:cs typeface="Times New Roman"/>
              </a:rPr>
              <a:t>Cooking and baking</a:t>
            </a:r>
          </a:p>
          <a:p>
            <a:pPr marL="433705" marR="407670" indent="-342900">
              <a:lnSpc>
                <a:spcPts val="1430"/>
              </a:lnSpc>
              <a:spcBef>
                <a:spcPts val="50"/>
              </a:spcBef>
              <a:buAutoNum type="arabicPeriod"/>
              <a:tabLst>
                <a:tab pos="433705" algn="l"/>
                <a:tab pos="434340" algn="l"/>
              </a:tabLst>
            </a:pPr>
            <a:r>
              <a:rPr lang="en-US" sz="1000" spc="-5" dirty="0">
                <a:solidFill>
                  <a:srgbClr val="595959"/>
                </a:solidFill>
                <a:latin typeface="Times New Roman"/>
                <a:cs typeface="Times New Roman"/>
              </a:rPr>
              <a:t>Reading, Writing</a:t>
            </a:r>
          </a:p>
          <a:p>
            <a:pPr marL="433705" marR="407670" indent="-342900">
              <a:lnSpc>
                <a:spcPts val="1430"/>
              </a:lnSpc>
              <a:spcBef>
                <a:spcPts val="50"/>
              </a:spcBef>
              <a:buAutoNum type="arabicPeriod"/>
              <a:tabLst>
                <a:tab pos="433705" algn="l"/>
                <a:tab pos="434340" algn="l"/>
              </a:tabLst>
            </a:pPr>
            <a:r>
              <a:rPr lang="en-US" sz="1000" spc="-5" dirty="0">
                <a:solidFill>
                  <a:srgbClr val="595959"/>
                </a:solidFill>
                <a:latin typeface="Times New Roman"/>
                <a:cs typeface="Times New Roman"/>
              </a:rPr>
              <a:t>Spending time outside - swimming, kayaking, snow shoeing</a:t>
            </a:r>
          </a:p>
          <a:p>
            <a:pPr marL="433705" marR="407670" indent="-342900">
              <a:lnSpc>
                <a:spcPts val="1430"/>
              </a:lnSpc>
              <a:spcBef>
                <a:spcPts val="50"/>
              </a:spcBef>
              <a:buAutoNum type="arabicPeriod"/>
              <a:tabLst>
                <a:tab pos="433705" algn="l"/>
                <a:tab pos="434340" algn="l"/>
              </a:tabLst>
            </a:pPr>
            <a:r>
              <a:rPr lang="en-US" sz="1000" spc="-5" dirty="0">
                <a:solidFill>
                  <a:srgbClr val="595959"/>
                </a:solidFill>
                <a:latin typeface="Times New Roman"/>
                <a:cs typeface="Times New Roman"/>
              </a:rPr>
              <a:t>Enjoy live music and travel</a:t>
            </a:r>
          </a:p>
          <a:p>
            <a:pPr marL="433705" marR="407670" indent="-342900">
              <a:lnSpc>
                <a:spcPts val="1430"/>
              </a:lnSpc>
              <a:spcBef>
                <a:spcPts val="50"/>
              </a:spcBef>
              <a:buAutoNum type="arabicPeriod"/>
              <a:tabLst>
                <a:tab pos="433705" algn="l"/>
                <a:tab pos="434340" algn="l"/>
              </a:tabLst>
            </a:pPr>
            <a:r>
              <a:rPr lang="en-US" sz="1000" spc="-5" dirty="0">
                <a:solidFill>
                  <a:srgbClr val="595959"/>
                </a:solidFill>
                <a:latin typeface="Times New Roman"/>
                <a:cs typeface="Times New Roman"/>
              </a:rPr>
              <a:t>Hang out with  kids and play basketball</a:t>
            </a:r>
            <a:endParaRPr sz="1000" spc="-5" dirty="0">
              <a:solidFill>
                <a:srgbClr val="595959"/>
              </a:solidFill>
              <a:latin typeface="Times New Roman"/>
              <a:cs typeface="Times New Roman"/>
            </a:endParaRPr>
          </a:p>
        </p:txBody>
      </p:sp>
      <p:sp>
        <p:nvSpPr>
          <p:cNvPr id="7" name="object 7"/>
          <p:cNvSpPr txBox="1"/>
          <p:nvPr/>
        </p:nvSpPr>
        <p:spPr>
          <a:xfrm>
            <a:off x="6520007" y="2219963"/>
            <a:ext cx="2533140" cy="2842958"/>
          </a:xfrm>
          <a:prstGeom prst="rect">
            <a:avLst/>
          </a:prstGeom>
          <a:solidFill>
            <a:srgbClr val="FFFFFF"/>
          </a:solidFill>
        </p:spPr>
        <p:txBody>
          <a:bodyPr vert="horz" wrap="square" lIns="0" tIns="86995" rIns="0" bIns="0" rtlCol="0">
            <a:spAutoFit/>
          </a:bodyPr>
          <a:lstStyle/>
          <a:p>
            <a:pPr marL="90805">
              <a:lnSpc>
                <a:spcPts val="1675"/>
              </a:lnSpc>
              <a:spcBef>
                <a:spcPts val="685"/>
              </a:spcBef>
            </a:pPr>
            <a:r>
              <a:rPr sz="1400" b="1" spc="-5" dirty="0">
                <a:solidFill>
                  <a:srgbClr val="595959"/>
                </a:solidFill>
                <a:latin typeface="Times New Roman"/>
                <a:cs typeface="Times New Roman"/>
              </a:rPr>
              <a:t>Barriers</a:t>
            </a:r>
            <a:endParaRPr sz="1400" dirty="0">
              <a:latin typeface="Times New Roman"/>
              <a:cs typeface="Times New Roman"/>
            </a:endParaRPr>
          </a:p>
          <a:p>
            <a:pPr marL="548005" indent="-228600">
              <a:lnSpc>
                <a:spcPts val="1430"/>
              </a:lnSpc>
              <a:buAutoNum type="arabicPeriod"/>
              <a:tabLst>
                <a:tab pos="548640" algn="l"/>
              </a:tabLst>
            </a:pPr>
            <a:r>
              <a:rPr lang="en-US" sz="1000" dirty="0">
                <a:solidFill>
                  <a:srgbClr val="595959"/>
                </a:solidFill>
                <a:latin typeface="Times New Roman"/>
                <a:cs typeface="Times New Roman"/>
              </a:rPr>
              <a:t>Travel time to work</a:t>
            </a:r>
          </a:p>
          <a:p>
            <a:pPr marL="548005" indent="-228600">
              <a:lnSpc>
                <a:spcPts val="1430"/>
              </a:lnSpc>
              <a:buAutoNum type="arabicPeriod"/>
              <a:tabLst>
                <a:tab pos="548640" algn="l"/>
              </a:tabLst>
            </a:pPr>
            <a:r>
              <a:rPr lang="en-US" sz="1000" dirty="0">
                <a:solidFill>
                  <a:srgbClr val="595959"/>
                </a:solidFill>
                <a:latin typeface="Times New Roman"/>
                <a:cs typeface="Times New Roman"/>
              </a:rPr>
              <a:t>From a small town, lack of marketing opportunity here outside of being a freelancer</a:t>
            </a:r>
          </a:p>
          <a:p>
            <a:pPr marL="548005" indent="-228600">
              <a:lnSpc>
                <a:spcPts val="1430"/>
              </a:lnSpc>
              <a:buAutoNum type="arabicPeriod"/>
              <a:tabLst>
                <a:tab pos="548640" algn="l"/>
              </a:tabLst>
            </a:pPr>
            <a:r>
              <a:rPr lang="en-US" sz="1000" dirty="0">
                <a:solidFill>
                  <a:srgbClr val="595959"/>
                </a:solidFill>
                <a:latin typeface="Times New Roman"/>
                <a:cs typeface="Times New Roman"/>
              </a:rPr>
              <a:t>Lack of time</a:t>
            </a:r>
          </a:p>
          <a:p>
            <a:pPr marL="548005" indent="-228600">
              <a:lnSpc>
                <a:spcPts val="1430"/>
              </a:lnSpc>
              <a:buAutoNum type="arabicPeriod"/>
              <a:tabLst>
                <a:tab pos="548640" algn="l"/>
              </a:tabLst>
            </a:pPr>
            <a:r>
              <a:rPr lang="en-US" sz="1000" dirty="0">
                <a:solidFill>
                  <a:srgbClr val="595959"/>
                </a:solidFill>
                <a:latin typeface="Times New Roman"/>
                <a:cs typeface="Times New Roman"/>
              </a:rPr>
              <a:t>Obtaining a degree that doesn't help get the jobs</a:t>
            </a:r>
            <a:endParaRPr sz="1000" dirty="0">
              <a:solidFill>
                <a:srgbClr val="595959"/>
              </a:solidFill>
              <a:latin typeface="Times New Roman"/>
              <a:cs typeface="Times New Roman"/>
            </a:endParaRPr>
          </a:p>
          <a:p>
            <a:pPr marL="548005" indent="-228600">
              <a:lnSpc>
                <a:spcPts val="1435"/>
              </a:lnSpc>
              <a:spcBef>
                <a:spcPts val="25"/>
              </a:spcBef>
              <a:buAutoNum type="arabicPeriod"/>
              <a:tabLst>
                <a:tab pos="548640" algn="l"/>
              </a:tabLst>
            </a:pPr>
            <a:r>
              <a:rPr sz="1000" dirty="0">
                <a:solidFill>
                  <a:srgbClr val="595959"/>
                </a:solidFill>
                <a:latin typeface="Times New Roman"/>
                <a:cs typeface="Times New Roman"/>
              </a:rPr>
              <a:t>Work </a:t>
            </a:r>
            <a:r>
              <a:rPr sz="1000" spc="-5" dirty="0">
                <a:solidFill>
                  <a:srgbClr val="595959"/>
                </a:solidFill>
                <a:latin typeface="Times New Roman"/>
                <a:cs typeface="Times New Roman"/>
              </a:rPr>
              <a:t>Over </a:t>
            </a:r>
            <a:r>
              <a:rPr sz="1000" dirty="0">
                <a:solidFill>
                  <a:srgbClr val="595959"/>
                </a:solidFill>
                <a:latin typeface="Times New Roman"/>
                <a:cs typeface="Times New Roman"/>
              </a:rPr>
              <a:t>40 </a:t>
            </a:r>
            <a:r>
              <a:rPr sz="1000" spc="-5" dirty="0">
                <a:solidFill>
                  <a:srgbClr val="595959"/>
                </a:solidFill>
                <a:latin typeface="Times New Roman"/>
                <a:cs typeface="Times New Roman"/>
              </a:rPr>
              <a:t>Hours</a:t>
            </a:r>
            <a:r>
              <a:rPr sz="1000" spc="-20" dirty="0">
                <a:solidFill>
                  <a:srgbClr val="595959"/>
                </a:solidFill>
                <a:latin typeface="Times New Roman"/>
                <a:cs typeface="Times New Roman"/>
              </a:rPr>
              <a:t> </a:t>
            </a:r>
            <a:r>
              <a:rPr sz="1000" dirty="0">
                <a:solidFill>
                  <a:srgbClr val="595959"/>
                </a:solidFill>
                <a:latin typeface="Times New Roman"/>
                <a:cs typeface="Times New Roman"/>
              </a:rPr>
              <a:t>Weekly</a:t>
            </a:r>
            <a:endParaRPr sz="1000" dirty="0">
              <a:latin typeface="Times New Roman"/>
              <a:cs typeface="Times New Roman"/>
            </a:endParaRPr>
          </a:p>
          <a:p>
            <a:pPr marL="548005" marR="703580" indent="-228600">
              <a:lnSpc>
                <a:spcPts val="1430"/>
              </a:lnSpc>
              <a:spcBef>
                <a:spcPts val="55"/>
              </a:spcBef>
              <a:buAutoNum type="arabicPeriod"/>
              <a:tabLst>
                <a:tab pos="548640" algn="l"/>
              </a:tabLst>
            </a:pPr>
            <a:r>
              <a:rPr lang="en-US" sz="1000" spc="-5" dirty="0">
                <a:solidFill>
                  <a:srgbClr val="595959"/>
                </a:solidFill>
                <a:latin typeface="Times New Roman"/>
                <a:cs typeface="Times New Roman"/>
              </a:rPr>
              <a:t>Price of Nanodegree programs</a:t>
            </a:r>
          </a:p>
          <a:p>
            <a:pPr marL="548005" marR="703580" indent="-228600">
              <a:lnSpc>
                <a:spcPts val="1430"/>
              </a:lnSpc>
              <a:spcBef>
                <a:spcPts val="55"/>
              </a:spcBef>
              <a:buAutoNum type="arabicPeriod"/>
              <a:tabLst>
                <a:tab pos="548640" algn="l"/>
              </a:tabLst>
            </a:pPr>
            <a:r>
              <a:rPr lang="en-US" sz="1000" spc="-5" dirty="0">
                <a:solidFill>
                  <a:srgbClr val="595959"/>
                </a:solidFill>
                <a:latin typeface="Times New Roman"/>
                <a:cs typeface="Times New Roman"/>
              </a:rPr>
              <a:t>Mental barriers, hesitation</a:t>
            </a:r>
          </a:p>
          <a:p>
            <a:pPr marL="548005" marR="703580" indent="-228600">
              <a:lnSpc>
                <a:spcPts val="1430"/>
              </a:lnSpc>
              <a:spcBef>
                <a:spcPts val="55"/>
              </a:spcBef>
              <a:buAutoNum type="arabicPeriod"/>
              <a:tabLst>
                <a:tab pos="548640" algn="l"/>
              </a:tabLst>
            </a:pPr>
            <a:r>
              <a:rPr lang="en-US" sz="1000" spc="-5" dirty="0">
                <a:solidFill>
                  <a:srgbClr val="595959"/>
                </a:solidFill>
                <a:latin typeface="Times New Roman"/>
                <a:cs typeface="Times New Roman"/>
              </a:rPr>
              <a:t>Lacking skills to do the job</a:t>
            </a:r>
          </a:p>
        </p:txBody>
      </p:sp>
      <p:sp>
        <p:nvSpPr>
          <p:cNvPr id="8" name="object 8"/>
          <p:cNvSpPr txBox="1"/>
          <p:nvPr/>
        </p:nvSpPr>
        <p:spPr>
          <a:xfrm>
            <a:off x="6423516" y="44539"/>
            <a:ext cx="2693025" cy="2099164"/>
          </a:xfrm>
          <a:prstGeom prst="rect">
            <a:avLst/>
          </a:prstGeom>
          <a:solidFill>
            <a:srgbClr val="FFFFFF"/>
          </a:solidFill>
        </p:spPr>
        <p:txBody>
          <a:bodyPr vert="horz" wrap="square" lIns="0" tIns="86995" rIns="0" bIns="0" rtlCol="0">
            <a:spAutoFit/>
          </a:bodyPr>
          <a:lstStyle/>
          <a:p>
            <a:pPr marL="90805">
              <a:lnSpc>
                <a:spcPts val="1675"/>
              </a:lnSpc>
              <a:spcBef>
                <a:spcPts val="685"/>
              </a:spcBef>
            </a:pPr>
            <a:r>
              <a:rPr sz="1400" b="1" spc="-5" dirty="0">
                <a:solidFill>
                  <a:srgbClr val="595959"/>
                </a:solidFill>
                <a:latin typeface="Arial"/>
                <a:cs typeface="Arial"/>
              </a:rPr>
              <a:t>Needs</a:t>
            </a:r>
            <a:endParaRPr sz="1400" dirty="0">
              <a:latin typeface="Arial"/>
              <a:cs typeface="Arial"/>
            </a:endParaRPr>
          </a:p>
          <a:p>
            <a:pPr marL="548005" indent="-228600">
              <a:lnSpc>
                <a:spcPts val="1430"/>
              </a:lnSpc>
              <a:buAutoNum type="arabicPeriod"/>
              <a:tabLst>
                <a:tab pos="548640" algn="l"/>
              </a:tabLst>
            </a:pPr>
            <a:r>
              <a:rPr sz="1000" dirty="0">
                <a:solidFill>
                  <a:srgbClr val="595959"/>
                </a:solidFill>
                <a:latin typeface="Times New Roman"/>
                <a:cs typeface="Times New Roman"/>
              </a:rPr>
              <a:t>Better Work/Life Balance</a:t>
            </a:r>
            <a:endParaRPr lang="en-US" sz="1000" dirty="0">
              <a:solidFill>
                <a:srgbClr val="595959"/>
              </a:solidFill>
              <a:latin typeface="Times New Roman"/>
              <a:cs typeface="Times New Roman"/>
            </a:endParaRPr>
          </a:p>
          <a:p>
            <a:pPr marL="548005" indent="-228600">
              <a:lnSpc>
                <a:spcPts val="1430"/>
              </a:lnSpc>
              <a:buAutoNum type="arabicPeriod"/>
              <a:tabLst>
                <a:tab pos="548640" algn="l"/>
              </a:tabLst>
            </a:pPr>
            <a:r>
              <a:rPr lang="en-US" sz="1000" dirty="0">
                <a:solidFill>
                  <a:srgbClr val="595959"/>
                </a:solidFill>
                <a:latin typeface="Times New Roman"/>
                <a:cs typeface="Times New Roman"/>
              </a:rPr>
              <a:t>Growth in a Big Company</a:t>
            </a:r>
            <a:endParaRPr sz="1000" dirty="0">
              <a:solidFill>
                <a:srgbClr val="595959"/>
              </a:solidFill>
              <a:latin typeface="Times New Roman"/>
              <a:cs typeface="Times New Roman"/>
            </a:endParaRPr>
          </a:p>
          <a:p>
            <a:pPr marL="548005" indent="-228600">
              <a:lnSpc>
                <a:spcPts val="1435"/>
              </a:lnSpc>
              <a:buAutoNum type="arabicPeriod"/>
              <a:tabLst>
                <a:tab pos="548640" algn="l"/>
              </a:tabLst>
            </a:pPr>
            <a:r>
              <a:rPr lang="en-US" sz="1000" dirty="0">
                <a:solidFill>
                  <a:srgbClr val="595959"/>
                </a:solidFill>
                <a:latin typeface="Times New Roman"/>
                <a:cs typeface="Times New Roman"/>
              </a:rPr>
              <a:t>Love what I do </a:t>
            </a:r>
          </a:p>
          <a:p>
            <a:pPr marL="548005" marR="703580" indent="-228600">
              <a:lnSpc>
                <a:spcPts val="1430"/>
              </a:lnSpc>
              <a:spcBef>
                <a:spcPts val="55"/>
              </a:spcBef>
              <a:buAutoNum type="arabicPeriod"/>
              <a:tabLst>
                <a:tab pos="548640" algn="l"/>
              </a:tabLst>
            </a:pPr>
            <a:r>
              <a:rPr lang="en-US" sz="1000" dirty="0">
                <a:solidFill>
                  <a:srgbClr val="595959"/>
                </a:solidFill>
                <a:latin typeface="Times New Roman"/>
                <a:cs typeface="Times New Roman"/>
              </a:rPr>
              <a:t>Become more technical</a:t>
            </a:r>
          </a:p>
          <a:p>
            <a:pPr marL="548005" marR="635635" indent="-228600">
              <a:lnSpc>
                <a:spcPts val="1430"/>
              </a:lnSpc>
              <a:spcBef>
                <a:spcPts val="45"/>
              </a:spcBef>
              <a:buAutoNum type="arabicPeriod"/>
              <a:tabLst>
                <a:tab pos="548640" algn="l"/>
              </a:tabLst>
            </a:pPr>
            <a:r>
              <a:rPr lang="en-US" sz="1000" dirty="0">
                <a:solidFill>
                  <a:srgbClr val="595959"/>
                </a:solidFill>
                <a:latin typeface="Times New Roman"/>
                <a:cs typeface="Times New Roman"/>
              </a:rPr>
              <a:t>Balance between career expectations and family</a:t>
            </a:r>
          </a:p>
          <a:p>
            <a:pPr marL="548005" marR="635635" indent="-228600">
              <a:lnSpc>
                <a:spcPts val="1430"/>
              </a:lnSpc>
              <a:spcBef>
                <a:spcPts val="45"/>
              </a:spcBef>
              <a:buAutoNum type="arabicPeriod"/>
              <a:tabLst>
                <a:tab pos="548640" algn="l"/>
              </a:tabLst>
            </a:pPr>
            <a:r>
              <a:rPr lang="en-US" sz="1000" dirty="0">
                <a:solidFill>
                  <a:srgbClr val="595959"/>
                </a:solidFill>
                <a:latin typeface="Times New Roman"/>
                <a:cs typeface="Times New Roman"/>
              </a:rPr>
              <a:t>Being my own boss</a:t>
            </a:r>
          </a:p>
          <a:p>
            <a:pPr marL="548005" marR="635635" indent="-228600">
              <a:lnSpc>
                <a:spcPts val="1430"/>
              </a:lnSpc>
              <a:spcBef>
                <a:spcPts val="45"/>
              </a:spcBef>
              <a:buAutoNum type="arabicPeriod"/>
              <a:tabLst>
                <a:tab pos="548640" algn="l"/>
              </a:tabLst>
            </a:pPr>
            <a:r>
              <a:rPr lang="en-US" sz="1000" dirty="0">
                <a:solidFill>
                  <a:srgbClr val="595959"/>
                </a:solidFill>
                <a:latin typeface="Times New Roman"/>
                <a:cs typeface="Times New Roman"/>
              </a:rPr>
              <a:t>Educational content that provides: Quality and environmental friendliness</a:t>
            </a:r>
            <a:endParaRPr sz="1000" dirty="0">
              <a:solidFill>
                <a:srgbClr val="595959"/>
              </a:solidFill>
              <a:latin typeface="Times New Roman"/>
              <a:cs typeface="Times New Roman"/>
            </a:endParaRPr>
          </a:p>
        </p:txBody>
      </p:sp>
      <p:sp>
        <p:nvSpPr>
          <p:cNvPr id="11" name="object 11"/>
          <p:cNvSpPr txBox="1"/>
          <p:nvPr/>
        </p:nvSpPr>
        <p:spPr>
          <a:xfrm>
            <a:off x="2768587" y="1899363"/>
            <a:ext cx="3576586" cy="3163558"/>
          </a:xfrm>
          <a:prstGeom prst="rect">
            <a:avLst/>
          </a:prstGeom>
          <a:solidFill>
            <a:srgbClr val="FFFFFF"/>
          </a:solidFill>
        </p:spPr>
        <p:txBody>
          <a:bodyPr vert="horz" wrap="square" lIns="0" tIns="86995" rIns="0" bIns="0" rtlCol="0">
            <a:spAutoFit/>
          </a:bodyPr>
          <a:lstStyle/>
          <a:p>
            <a:pPr marL="90805">
              <a:lnSpc>
                <a:spcPts val="1675"/>
              </a:lnSpc>
              <a:spcBef>
                <a:spcPts val="685"/>
              </a:spcBef>
            </a:pPr>
            <a:r>
              <a:rPr sz="1400" b="1" spc="-5" dirty="0">
                <a:solidFill>
                  <a:srgbClr val="595959"/>
                </a:solidFill>
                <a:latin typeface="Times New Roman"/>
                <a:cs typeface="Times New Roman"/>
              </a:rPr>
              <a:t>Goals</a:t>
            </a:r>
            <a:endParaRPr sz="1400" dirty="0">
              <a:latin typeface="Times New Roman"/>
              <a:cs typeface="Times New Roman"/>
            </a:endParaRPr>
          </a:p>
          <a:p>
            <a:pPr marL="548005" indent="-228600">
              <a:lnSpc>
                <a:spcPts val="1430"/>
              </a:lnSpc>
              <a:buAutoNum type="arabicPeriod"/>
              <a:tabLst>
                <a:tab pos="548640" algn="l"/>
              </a:tabLst>
            </a:pPr>
            <a:r>
              <a:rPr lang="en-US" sz="1000" dirty="0">
                <a:solidFill>
                  <a:srgbClr val="595959"/>
                </a:solidFill>
                <a:latin typeface="Times New Roman"/>
                <a:cs typeface="Times New Roman"/>
              </a:rPr>
              <a:t>To be a great marketer</a:t>
            </a:r>
          </a:p>
          <a:p>
            <a:pPr marL="548005" indent="-228600">
              <a:lnSpc>
                <a:spcPts val="1430"/>
              </a:lnSpc>
              <a:buAutoNum type="arabicPeriod"/>
              <a:tabLst>
                <a:tab pos="548640" algn="l"/>
              </a:tabLst>
            </a:pPr>
            <a:r>
              <a:rPr lang="en-US" sz="1000" dirty="0">
                <a:solidFill>
                  <a:srgbClr val="595959"/>
                </a:solidFill>
                <a:latin typeface="Times New Roman"/>
                <a:cs typeface="Times New Roman"/>
              </a:rPr>
              <a:t>Build something impactful </a:t>
            </a:r>
          </a:p>
          <a:p>
            <a:pPr marL="548005" indent="-228600">
              <a:lnSpc>
                <a:spcPts val="1430"/>
              </a:lnSpc>
              <a:buAutoNum type="arabicPeriod"/>
              <a:tabLst>
                <a:tab pos="548640" algn="l"/>
              </a:tabLst>
            </a:pPr>
            <a:r>
              <a:rPr lang="en-US" sz="1000" dirty="0">
                <a:solidFill>
                  <a:srgbClr val="595959"/>
                </a:solidFill>
                <a:latin typeface="Times New Roman"/>
                <a:cs typeface="Times New Roman"/>
              </a:rPr>
              <a:t>Want to be the owner of my life</a:t>
            </a:r>
          </a:p>
          <a:p>
            <a:pPr marL="548005" indent="-228600">
              <a:lnSpc>
                <a:spcPts val="1430"/>
              </a:lnSpc>
              <a:buAutoNum type="arabicPeriod"/>
              <a:tabLst>
                <a:tab pos="548640" algn="l"/>
              </a:tabLst>
            </a:pPr>
            <a:r>
              <a:rPr lang="en-US" sz="1000" dirty="0">
                <a:solidFill>
                  <a:srgbClr val="595959"/>
                </a:solidFill>
                <a:latin typeface="Times New Roman"/>
                <a:cs typeface="Times New Roman"/>
              </a:rPr>
              <a:t>Growth in current role</a:t>
            </a:r>
          </a:p>
          <a:p>
            <a:pPr marL="548005" indent="-228600">
              <a:lnSpc>
                <a:spcPts val="1430"/>
              </a:lnSpc>
              <a:buAutoNum type="arabicPeriod"/>
              <a:tabLst>
                <a:tab pos="548640" algn="l"/>
              </a:tabLst>
            </a:pPr>
            <a:r>
              <a:rPr lang="en-US" sz="1000" dirty="0">
                <a:solidFill>
                  <a:srgbClr val="595959"/>
                </a:solidFill>
                <a:latin typeface="Times New Roman"/>
                <a:cs typeface="Times New Roman"/>
              </a:rPr>
              <a:t>Would like to be an entrepreneur managing digital marketing for businesses, and have a successful drop shipping business.</a:t>
            </a:r>
          </a:p>
          <a:p>
            <a:pPr marL="548005" indent="-228600">
              <a:lnSpc>
                <a:spcPts val="1430"/>
              </a:lnSpc>
              <a:buAutoNum type="arabicPeriod"/>
              <a:tabLst>
                <a:tab pos="548640" algn="l"/>
              </a:tabLst>
            </a:pPr>
            <a:r>
              <a:rPr lang="en-US" sz="1000" dirty="0">
                <a:solidFill>
                  <a:srgbClr val="595959"/>
                </a:solidFill>
                <a:latin typeface="Times New Roman"/>
                <a:cs typeface="Times New Roman"/>
              </a:rPr>
              <a:t>Want to be working remotely as a Social Media Marketer/Manager or want to be running my own Affiliate Marketing brand/business</a:t>
            </a:r>
          </a:p>
          <a:p>
            <a:pPr marL="548005" indent="-228600">
              <a:lnSpc>
                <a:spcPts val="1430"/>
              </a:lnSpc>
              <a:buAutoNum type="arabicPeriod"/>
              <a:tabLst>
                <a:tab pos="548640" algn="l"/>
              </a:tabLst>
            </a:pPr>
            <a:r>
              <a:rPr lang="en-US" sz="1000" dirty="0">
                <a:solidFill>
                  <a:srgbClr val="595959"/>
                </a:solidFill>
                <a:latin typeface="Times New Roman"/>
                <a:cs typeface="Times New Roman"/>
              </a:rPr>
              <a:t>Professionally, want to be working remotely as a Social Media Marketer/Manager or want to be running my own Affiliate Marketing brand/business</a:t>
            </a:r>
          </a:p>
          <a:p>
            <a:pPr marL="548005" indent="-228600">
              <a:lnSpc>
                <a:spcPts val="1430"/>
              </a:lnSpc>
              <a:buAutoNum type="arabicPeriod"/>
              <a:tabLst>
                <a:tab pos="548640" algn="l"/>
              </a:tabLst>
            </a:pPr>
            <a:r>
              <a:rPr lang="en-US" sz="1000" dirty="0">
                <a:solidFill>
                  <a:srgbClr val="595959"/>
                </a:solidFill>
                <a:latin typeface="Times New Roman"/>
                <a:cs typeface="Times New Roman"/>
              </a:rPr>
              <a:t>To have a remote job as a digital marketer by March 2019. To travel to all 50 states by December 2019</a:t>
            </a:r>
          </a:p>
          <a:p>
            <a:pPr marL="548005" indent="-228600">
              <a:lnSpc>
                <a:spcPts val="1430"/>
              </a:lnSpc>
              <a:buAutoNum type="arabicPeriod"/>
              <a:tabLst>
                <a:tab pos="548640" algn="l"/>
              </a:tabLst>
            </a:pPr>
            <a:r>
              <a:rPr lang="en-US" sz="1000" dirty="0">
                <a:solidFill>
                  <a:srgbClr val="595959"/>
                </a:solidFill>
                <a:latin typeface="Times New Roman"/>
                <a:cs typeface="Times New Roman"/>
              </a:rPr>
              <a:t>More passion focused</a:t>
            </a:r>
            <a:endParaRPr sz="1000" dirty="0">
              <a:solidFill>
                <a:srgbClr val="595959"/>
              </a:solidFill>
              <a:latin typeface="Times New Roman"/>
              <a:cs typeface="Times New Roman"/>
            </a:endParaRPr>
          </a:p>
        </p:txBody>
      </p:sp>
      <p:pic>
        <p:nvPicPr>
          <p:cNvPr id="14" name="Picture 13" descr="A person standing in front of a brick wall&#13;&#10;&#13;&#10;Description automatically generated">
            <a:extLst>
              <a:ext uri="{FF2B5EF4-FFF2-40B4-BE49-F238E27FC236}">
                <a16:creationId xmlns:a16="http://schemas.microsoft.com/office/drawing/2014/main" id="{8154D0A2-48E8-094A-A724-87D06213BBD6}"/>
              </a:ext>
            </a:extLst>
          </p:cNvPr>
          <p:cNvPicPr>
            <a:picLocks noChangeAspect="1"/>
          </p:cNvPicPr>
          <p:nvPr/>
        </p:nvPicPr>
        <p:blipFill rotWithShape="1">
          <a:blip r:embed="rId2">
            <a:extLst>
              <a:ext uri="{28A0092B-C50C-407E-A947-70E740481C1C}">
                <a14:useLocalDpi xmlns:a14="http://schemas.microsoft.com/office/drawing/2010/main" val="0"/>
              </a:ext>
            </a:extLst>
          </a:blip>
          <a:srcRect l="17494" r="25284" b="63333"/>
          <a:stretch/>
        </p:blipFill>
        <p:spPr>
          <a:xfrm>
            <a:off x="3155951" y="612337"/>
            <a:ext cx="1330309" cy="1205004"/>
          </a:xfrm>
          <a:prstGeom prst="rect">
            <a:avLst/>
          </a:prstGeom>
        </p:spPr>
      </p:pic>
      <p:sp>
        <p:nvSpPr>
          <p:cNvPr id="15" name="TextBox 14">
            <a:extLst>
              <a:ext uri="{FF2B5EF4-FFF2-40B4-BE49-F238E27FC236}">
                <a16:creationId xmlns:a16="http://schemas.microsoft.com/office/drawing/2014/main" id="{040D3AD7-E125-4C45-B4F9-FB9EB0729646}"/>
              </a:ext>
            </a:extLst>
          </p:cNvPr>
          <p:cNvSpPr txBox="1"/>
          <p:nvPr/>
        </p:nvSpPr>
        <p:spPr>
          <a:xfrm>
            <a:off x="4536435" y="895350"/>
            <a:ext cx="1141745" cy="646331"/>
          </a:xfrm>
          <a:prstGeom prst="rect">
            <a:avLst/>
          </a:prstGeom>
          <a:noFill/>
        </p:spPr>
        <p:txBody>
          <a:bodyPr wrap="square" rtlCol="0">
            <a:spAutoFit/>
          </a:bodyPr>
          <a:lstStyle/>
          <a:p>
            <a:r>
              <a:rPr lang="en-US" dirty="0"/>
              <a:t>Daniel Krum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31"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3" name="Rectangle 16">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8">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extBox 1">
            <a:extLst>
              <a:ext uri="{FF2B5EF4-FFF2-40B4-BE49-F238E27FC236}">
                <a16:creationId xmlns:a16="http://schemas.microsoft.com/office/drawing/2014/main" id="{3A32DFE8-6C74-1E4F-AC9C-43815CDB71BC}"/>
              </a:ext>
            </a:extLst>
          </p:cNvPr>
          <p:cNvSpPr txBox="1"/>
          <p:nvPr/>
        </p:nvSpPr>
        <p:spPr>
          <a:xfrm>
            <a:off x="1089462" y="722176"/>
            <a:ext cx="3132288" cy="1785621"/>
          </a:xfrm>
          <a:prstGeom prst="rect">
            <a:avLst/>
          </a:prstGeom>
        </p:spPr>
        <p:txBody>
          <a:bodyPr vert="horz" lIns="91440" tIns="45720" rIns="91440" bIns="0" rtlCol="0" anchor="b">
            <a:normAutofit/>
          </a:bodyPr>
          <a:lstStyle/>
          <a:p>
            <a:pPr defTabSz="914400">
              <a:lnSpc>
                <a:spcPct val="90000"/>
              </a:lnSpc>
              <a:spcBef>
                <a:spcPct val="0"/>
              </a:spcBef>
              <a:spcAft>
                <a:spcPts val="600"/>
              </a:spcAft>
            </a:pPr>
            <a:r>
              <a:rPr lang="en-US" sz="3600" cap="all">
                <a:latin typeface="+mj-lt"/>
                <a:ea typeface="+mj-ea"/>
                <a:cs typeface="+mj-cs"/>
              </a:rPr>
              <a:t>AD SET SUMMARY</a:t>
            </a:r>
          </a:p>
        </p:txBody>
      </p:sp>
      <p:cxnSp>
        <p:nvCxnSpPr>
          <p:cNvPr id="35" name="Straight Connector 20">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462" y="2646407"/>
            <a:ext cx="31286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Picture 3">
            <a:extLst>
              <a:ext uri="{FF2B5EF4-FFF2-40B4-BE49-F238E27FC236}">
                <a16:creationId xmlns:a16="http://schemas.microsoft.com/office/drawing/2014/main" id="{4FD4E57A-F46D-7F40-A9BD-E35C90DF3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209550"/>
            <a:ext cx="3924962" cy="4109908"/>
          </a:xfrm>
          <a:prstGeom prst="rect">
            <a:avLst/>
          </a:prstGeom>
          <a:ln w="38100">
            <a:solidFill>
              <a:schemeClr val="accent1">
                <a:lumMod val="75000"/>
              </a:schemeClr>
            </a:solidFill>
          </a:ln>
        </p:spPr>
      </p:pic>
      <p:pic>
        <p:nvPicPr>
          <p:cNvPr id="23" name="Picture 22">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36" name="Straight Connector 24">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0347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31"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3" name="Rectangle 16">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8">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extBox 1">
            <a:extLst>
              <a:ext uri="{FF2B5EF4-FFF2-40B4-BE49-F238E27FC236}">
                <a16:creationId xmlns:a16="http://schemas.microsoft.com/office/drawing/2014/main" id="{3A32DFE8-6C74-1E4F-AC9C-43815CDB71BC}"/>
              </a:ext>
            </a:extLst>
          </p:cNvPr>
          <p:cNvSpPr txBox="1"/>
          <p:nvPr/>
        </p:nvSpPr>
        <p:spPr>
          <a:xfrm>
            <a:off x="1089462" y="722176"/>
            <a:ext cx="3132288" cy="1785621"/>
          </a:xfrm>
          <a:prstGeom prst="rect">
            <a:avLst/>
          </a:prstGeom>
        </p:spPr>
        <p:txBody>
          <a:bodyPr vert="horz" lIns="91440" tIns="45720" rIns="91440" bIns="0" rtlCol="0" anchor="b">
            <a:normAutofit/>
          </a:bodyPr>
          <a:lstStyle/>
          <a:p>
            <a:pPr defTabSz="914400">
              <a:lnSpc>
                <a:spcPct val="90000"/>
              </a:lnSpc>
              <a:spcBef>
                <a:spcPct val="0"/>
              </a:spcBef>
              <a:spcAft>
                <a:spcPts val="600"/>
              </a:spcAft>
            </a:pPr>
            <a:r>
              <a:rPr lang="en-US" sz="3600" cap="all" dirty="0">
                <a:latin typeface="+mj-lt"/>
                <a:ea typeface="+mj-ea"/>
                <a:cs typeface="+mj-cs"/>
              </a:rPr>
              <a:t>CAMPAIGN</a:t>
            </a:r>
          </a:p>
          <a:p>
            <a:pPr defTabSz="914400">
              <a:lnSpc>
                <a:spcPct val="90000"/>
              </a:lnSpc>
              <a:spcBef>
                <a:spcPct val="0"/>
              </a:spcBef>
              <a:spcAft>
                <a:spcPts val="600"/>
              </a:spcAft>
            </a:pPr>
            <a:r>
              <a:rPr lang="en-US" sz="3600" cap="all" dirty="0">
                <a:latin typeface="+mj-lt"/>
                <a:ea typeface="+mj-ea"/>
                <a:cs typeface="+mj-cs"/>
              </a:rPr>
              <a:t>SUMMARY</a:t>
            </a:r>
          </a:p>
        </p:txBody>
      </p:sp>
      <p:cxnSp>
        <p:nvCxnSpPr>
          <p:cNvPr id="35" name="Straight Connector 20">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462" y="2646407"/>
            <a:ext cx="31286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3" name="Picture 22">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36" name="Straight Connector 24">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5C92EF0-C41F-5240-84A9-023CCA003467}"/>
              </a:ext>
            </a:extLst>
          </p:cNvPr>
          <p:cNvPicPr>
            <a:picLocks noChangeAspect="1"/>
          </p:cNvPicPr>
          <p:nvPr/>
        </p:nvPicPr>
        <p:blipFill rotWithShape="1">
          <a:blip r:embed="rId3">
            <a:extLst>
              <a:ext uri="{28A0092B-C50C-407E-A947-70E740481C1C}">
                <a14:useLocalDpi xmlns:a14="http://schemas.microsoft.com/office/drawing/2010/main" val="0"/>
              </a:ext>
            </a:extLst>
          </a:blip>
          <a:srcRect l="40366" t="29260" r="19130" b="15926"/>
          <a:stretch/>
        </p:blipFill>
        <p:spPr>
          <a:xfrm>
            <a:off x="4450256" y="543380"/>
            <a:ext cx="4267200" cy="3609242"/>
          </a:xfrm>
          <a:prstGeom prst="rect">
            <a:avLst/>
          </a:prstGeom>
          <a:ln w="57150">
            <a:solidFill>
              <a:schemeClr val="accent1">
                <a:lumMod val="75000"/>
              </a:schemeClr>
            </a:solidFill>
          </a:ln>
        </p:spPr>
      </p:pic>
    </p:spTree>
    <p:extLst>
      <p:ext uri="{BB962C8B-B14F-4D97-AF65-F5344CB8AC3E}">
        <p14:creationId xmlns:p14="http://schemas.microsoft.com/office/powerpoint/2010/main" val="3108108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3"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CE2313CB-AD5A-4ABF-8017-2F3888D07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DE009D9-E9CB-4EBB-A0C6-C345F8495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extBox 1">
            <a:extLst>
              <a:ext uri="{FF2B5EF4-FFF2-40B4-BE49-F238E27FC236}">
                <a16:creationId xmlns:a16="http://schemas.microsoft.com/office/drawing/2014/main" id="{24D0FC83-28A4-9344-BDCF-F0E495F7BAE0}"/>
              </a:ext>
            </a:extLst>
          </p:cNvPr>
          <p:cNvSpPr txBox="1"/>
          <p:nvPr/>
        </p:nvSpPr>
        <p:spPr>
          <a:xfrm>
            <a:off x="1332546" y="3344279"/>
            <a:ext cx="6482259" cy="413646"/>
          </a:xfrm>
          <a:prstGeom prst="rect">
            <a:avLst/>
          </a:prstGeom>
        </p:spPr>
        <p:txBody>
          <a:bodyPr vert="horz" lIns="91440" tIns="45720" rIns="91440" bIns="0" rtlCol="0" anchor="b">
            <a:normAutofit/>
          </a:bodyPr>
          <a:lstStyle/>
          <a:p>
            <a:pPr defTabSz="914400">
              <a:lnSpc>
                <a:spcPct val="90000"/>
              </a:lnSpc>
              <a:spcBef>
                <a:spcPct val="0"/>
              </a:spcBef>
              <a:spcAft>
                <a:spcPts val="600"/>
              </a:spcAft>
            </a:pPr>
            <a:r>
              <a:rPr lang="en-US" sz="2500" cap="all">
                <a:latin typeface="+mj-lt"/>
                <a:ea typeface="+mj-ea"/>
                <a:cs typeface="+mj-cs"/>
              </a:rPr>
              <a:t>AD SUMMARY</a:t>
            </a:r>
          </a:p>
        </p:txBody>
      </p:sp>
      <p:grpSp>
        <p:nvGrpSpPr>
          <p:cNvPr id="21" name="Group 20">
            <a:extLst>
              <a:ext uri="{FF2B5EF4-FFF2-40B4-BE49-F238E27FC236}">
                <a16:creationId xmlns:a16="http://schemas.microsoft.com/office/drawing/2014/main" id="{230FFF44-4B6D-47A3-8EF6-EC72DA2A7F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254" y="242878"/>
            <a:ext cx="6974973" cy="2739593"/>
            <a:chOff x="1445672" y="323838"/>
            <a:chExt cx="9299965" cy="3652791"/>
          </a:xfrm>
        </p:grpSpPr>
        <p:sp>
          <p:nvSpPr>
            <p:cNvPr id="22" name="Rectangle 21">
              <a:extLst>
                <a:ext uri="{FF2B5EF4-FFF2-40B4-BE49-F238E27FC236}">
                  <a16:creationId xmlns:a16="http://schemas.microsoft.com/office/drawing/2014/main" id="{02C9BEEC-0281-408B-840C-9C73B781A9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5672" y="323838"/>
              <a:ext cx="9299965" cy="365279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A308C4D-7B09-4FA1-B1F7-77E5C3FDF5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8238" y="647445"/>
              <a:ext cx="8673013" cy="3002215"/>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EC547D0E-8A87-4725-8224-311D6A772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5057" y="604871"/>
            <a:ext cx="6260706" cy="2009080"/>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AFFE87B-85F4-B747-9AD5-3B29CF882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3718" y="722804"/>
            <a:ext cx="3607954" cy="1776917"/>
          </a:xfrm>
          <a:prstGeom prst="rect">
            <a:avLst/>
          </a:prstGeom>
        </p:spPr>
      </p:pic>
      <p:cxnSp>
        <p:nvCxnSpPr>
          <p:cNvPr id="27" name="Straight Connector 26">
            <a:extLst>
              <a:ext uri="{FF2B5EF4-FFF2-40B4-BE49-F238E27FC236}">
                <a16:creationId xmlns:a16="http://schemas.microsoft.com/office/drawing/2014/main" id="{3E5C3848-5A58-4B84-AFBB-E7D9B99EB1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32546" y="3770388"/>
            <a:ext cx="6482258"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9" name="Picture 28">
            <a:extLst>
              <a:ext uri="{FF2B5EF4-FFF2-40B4-BE49-F238E27FC236}">
                <a16:creationId xmlns:a16="http://schemas.microsoft.com/office/drawing/2014/main" id="{3A580E99-2B1B-4372-A707-20312A9403A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31" name="Straight Connector 30">
            <a:extLst>
              <a:ext uri="{FF2B5EF4-FFF2-40B4-BE49-F238E27FC236}">
                <a16:creationId xmlns:a16="http://schemas.microsoft.com/office/drawing/2014/main" id="{63B4A4AA-0179-4AB7-8EED-031600A724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404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4" name="Picture 103">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06" name="Straight Connector 105">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10" name="Rectangle 109">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object 2"/>
          <p:cNvSpPr txBox="1">
            <a:spLocks noGrp="1"/>
          </p:cNvSpPr>
          <p:nvPr>
            <p:ph type="title"/>
          </p:nvPr>
        </p:nvSpPr>
        <p:spPr>
          <a:xfrm>
            <a:off x="494475" y="1106226"/>
            <a:ext cx="2117940" cy="1401570"/>
          </a:xfrm>
          <a:prstGeom prst="rect">
            <a:avLst/>
          </a:prstGeom>
        </p:spPr>
        <p:txBody>
          <a:bodyPr vert="horz" lIns="91440" tIns="45720" rIns="91440" bIns="0" rtlCol="0" anchor="b">
            <a:normAutofit/>
          </a:bodyPr>
          <a:lstStyle/>
          <a:p>
            <a:pPr marL="12700" defTabSz="914400"/>
            <a:r>
              <a:rPr lang="en-US" sz="2700"/>
              <a:t>AD IMAGE-1</a:t>
            </a:r>
          </a:p>
        </p:txBody>
      </p:sp>
      <p:cxnSp>
        <p:nvCxnSpPr>
          <p:cNvPr id="114" name="Straight Connector 113">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4475" y="2646407"/>
            <a:ext cx="2117940"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116" name="Group 115">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84541" y="361628"/>
            <a:ext cx="5670087" cy="3861826"/>
            <a:chOff x="3979389" y="482171"/>
            <a:chExt cx="7560115" cy="5149101"/>
          </a:xfrm>
        </p:grpSpPr>
        <p:sp>
          <p:nvSpPr>
            <p:cNvPr id="117" name="Rectangle 116">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0" name="Rectangle 119">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1615" y="733473"/>
            <a:ext cx="4961686" cy="3101505"/>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74A04AA-7112-BF43-BC1E-6B7D2D155119}"/>
              </a:ext>
            </a:extLst>
          </p:cNvPr>
          <p:cNvPicPr>
            <a:picLocks noChangeAspect="1"/>
          </p:cNvPicPr>
          <p:nvPr/>
        </p:nvPicPr>
        <p:blipFill rotWithShape="1">
          <a:blip r:embed="rId3">
            <a:extLst>
              <a:ext uri="{28A0092B-C50C-407E-A947-70E740481C1C}">
                <a14:useLocalDpi xmlns:a14="http://schemas.microsoft.com/office/drawing/2010/main" val="0"/>
              </a:ext>
            </a:extLst>
          </a:blip>
          <a:srcRect l="52778" t="33703" r="9259" b="10982"/>
          <a:stretch/>
        </p:blipFill>
        <p:spPr>
          <a:xfrm>
            <a:off x="4227849" y="837258"/>
            <a:ext cx="3184050" cy="2899629"/>
          </a:xfrm>
          <a:prstGeom prst="rect">
            <a:avLst/>
          </a:prstGeom>
        </p:spPr>
      </p:pic>
      <p:pic>
        <p:nvPicPr>
          <p:cNvPr id="122" name="Picture 121">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24" name="Straight Connector 123">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759988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otalTime>8</TotalTime>
  <Words>619</Words>
  <Application>Microsoft Macintosh PowerPoint</Application>
  <PresentationFormat>On-screen Show (16:9)</PresentationFormat>
  <Paragraphs>67</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Gill Sans MT</vt:lpstr>
      <vt:lpstr>Times New Roman</vt:lpstr>
      <vt:lpstr>Gallery</vt:lpstr>
      <vt:lpstr>PowerPoint Presentation</vt:lpstr>
      <vt:lpstr>Digital Marketing Nanodegree Program</vt:lpstr>
      <vt:lpstr>CAMPAIGN APPROACH</vt:lpstr>
      <vt:lpstr>DMND Program</vt:lpstr>
      <vt:lpstr>Target Persona</vt:lpstr>
      <vt:lpstr>PowerPoint Presentation</vt:lpstr>
      <vt:lpstr>PowerPoint Presentation</vt:lpstr>
      <vt:lpstr>PowerPoint Presentation</vt:lpstr>
      <vt:lpstr>AD IMAGE-1</vt:lpstr>
      <vt:lpstr>AD IMAGE-2</vt:lpstr>
      <vt:lpstr>AD IMAGE-3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Laavanya Ganesh</dc:creator>
  <cp:lastModifiedBy>Laavanya Ganesh</cp:lastModifiedBy>
  <cp:revision>2</cp:revision>
  <dcterms:created xsi:type="dcterms:W3CDTF">2019-02-06T06:29:59Z</dcterms:created>
  <dcterms:modified xsi:type="dcterms:W3CDTF">2019-02-06T06:38:52Z</dcterms:modified>
</cp:coreProperties>
</file>